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2.xml" ContentType="application/vnd.openxmlformats-officedocument.presentationml.notesSlid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11" saveSubsetFonts="1" autoCompressPictures="0">
  <p:sldMasterIdLst>
    <p:sldMasterId id="2147483648" r:id="rId4"/>
    <p:sldMasterId id="2147483720" r:id="rId5"/>
    <p:sldMasterId id="2147483724" r:id="rId6"/>
    <p:sldMasterId id="2147483772" r:id="rId7"/>
  </p:sldMasterIdLst>
  <p:notesMasterIdLst>
    <p:notesMasterId r:id="rId30"/>
  </p:notesMasterIdLst>
  <p:handoutMasterIdLst>
    <p:handoutMasterId r:id="rId31"/>
  </p:handoutMasterIdLst>
  <p:sldIdLst>
    <p:sldId id="1207" r:id="rId8"/>
    <p:sldId id="1167" r:id="rId9"/>
    <p:sldId id="1144" r:id="rId10"/>
    <p:sldId id="355" r:id="rId11"/>
    <p:sldId id="1168" r:id="rId12"/>
    <p:sldId id="635" r:id="rId13"/>
    <p:sldId id="1140" r:id="rId14"/>
    <p:sldId id="1175" r:id="rId15"/>
    <p:sldId id="636" r:id="rId16"/>
    <p:sldId id="637" r:id="rId17"/>
    <p:sldId id="1178" r:id="rId18"/>
    <p:sldId id="1177" r:id="rId19"/>
    <p:sldId id="360" r:id="rId20"/>
    <p:sldId id="524" r:id="rId21"/>
    <p:sldId id="607" r:id="rId22"/>
    <p:sldId id="575" r:id="rId23"/>
    <p:sldId id="1198" r:id="rId24"/>
    <p:sldId id="1148" r:id="rId25"/>
    <p:sldId id="1205" r:id="rId26"/>
    <p:sldId id="1208" r:id="rId27"/>
    <p:sldId id="1204" r:id="rId28"/>
    <p:sldId id="1139" r:id="rId29"/>
  </p:sldIdLst>
  <p:sldSz cx="9144000" cy="5143500" type="screen16x9"/>
  <p:notesSz cx="6797675" cy="9928225"/>
  <p:defaultTextStyle>
    <a:defPPr>
      <a:defRPr lang="en-US"/>
    </a:defPPr>
    <a:lvl1pPr marL="0" algn="l" defTabSz="457148" rtl="0" eaLnBrk="1" latinLnBrk="0" hangingPunct="1">
      <a:defRPr sz="1800" kern="1200">
        <a:solidFill>
          <a:schemeClr val="tx1"/>
        </a:solidFill>
        <a:latin typeface="+mn-lt"/>
        <a:ea typeface="+mn-ea"/>
        <a:cs typeface="+mn-cs"/>
      </a:defRPr>
    </a:lvl1pPr>
    <a:lvl2pPr marL="457148" algn="l" defTabSz="457148" rtl="0" eaLnBrk="1" latinLnBrk="0" hangingPunct="1">
      <a:defRPr sz="1800" kern="1200">
        <a:solidFill>
          <a:schemeClr val="tx1"/>
        </a:solidFill>
        <a:latin typeface="+mn-lt"/>
        <a:ea typeface="+mn-ea"/>
        <a:cs typeface="+mn-cs"/>
      </a:defRPr>
    </a:lvl2pPr>
    <a:lvl3pPr marL="914296" algn="l" defTabSz="457148" rtl="0" eaLnBrk="1" latinLnBrk="0" hangingPunct="1">
      <a:defRPr sz="1800" kern="1200">
        <a:solidFill>
          <a:schemeClr val="tx1"/>
        </a:solidFill>
        <a:latin typeface="+mn-lt"/>
        <a:ea typeface="+mn-ea"/>
        <a:cs typeface="+mn-cs"/>
      </a:defRPr>
    </a:lvl3pPr>
    <a:lvl4pPr marL="1371444" algn="l" defTabSz="457148" rtl="0" eaLnBrk="1" latinLnBrk="0" hangingPunct="1">
      <a:defRPr sz="1800" kern="1200">
        <a:solidFill>
          <a:schemeClr val="tx1"/>
        </a:solidFill>
        <a:latin typeface="+mn-lt"/>
        <a:ea typeface="+mn-ea"/>
        <a:cs typeface="+mn-cs"/>
      </a:defRPr>
    </a:lvl4pPr>
    <a:lvl5pPr marL="1828592" algn="l" defTabSz="457148" rtl="0" eaLnBrk="1" latinLnBrk="0" hangingPunct="1">
      <a:defRPr sz="1800" kern="1200">
        <a:solidFill>
          <a:schemeClr val="tx1"/>
        </a:solidFill>
        <a:latin typeface="+mn-lt"/>
        <a:ea typeface="+mn-ea"/>
        <a:cs typeface="+mn-cs"/>
      </a:defRPr>
    </a:lvl5pPr>
    <a:lvl6pPr marL="2285740" algn="l" defTabSz="457148" rtl="0" eaLnBrk="1" latinLnBrk="0" hangingPunct="1">
      <a:defRPr sz="1800" kern="1200">
        <a:solidFill>
          <a:schemeClr val="tx1"/>
        </a:solidFill>
        <a:latin typeface="+mn-lt"/>
        <a:ea typeface="+mn-ea"/>
        <a:cs typeface="+mn-cs"/>
      </a:defRPr>
    </a:lvl6pPr>
    <a:lvl7pPr marL="2742888" algn="l" defTabSz="457148" rtl="0" eaLnBrk="1" latinLnBrk="0" hangingPunct="1">
      <a:defRPr sz="1800" kern="1200">
        <a:solidFill>
          <a:schemeClr val="tx1"/>
        </a:solidFill>
        <a:latin typeface="+mn-lt"/>
        <a:ea typeface="+mn-ea"/>
        <a:cs typeface="+mn-cs"/>
      </a:defRPr>
    </a:lvl7pPr>
    <a:lvl8pPr marL="3200036" algn="l" defTabSz="457148" rtl="0" eaLnBrk="1" latinLnBrk="0" hangingPunct="1">
      <a:defRPr sz="1800" kern="1200">
        <a:solidFill>
          <a:schemeClr val="tx1"/>
        </a:solidFill>
        <a:latin typeface="+mn-lt"/>
        <a:ea typeface="+mn-ea"/>
        <a:cs typeface="+mn-cs"/>
      </a:defRPr>
    </a:lvl8pPr>
    <a:lvl9pPr marL="3657184" algn="l" defTabSz="45714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4F120ECA-AAA1-4BD5-8616-1B7068CDB5FA}">
          <p14:sldIdLst>
            <p14:sldId id="1207"/>
          </p14:sldIdLst>
        </p14:section>
        <p14:section name="What is the Emissions Trading Scheme" id="{88B9A49E-31F9-4C5D-BAAD-C92421EA6900}">
          <p14:sldIdLst>
            <p14:sldId id="1167"/>
            <p14:sldId id="1144"/>
          </p14:sldIdLst>
        </p14:section>
        <p14:section name="Untitled Section" id="{62EC0E15-3634-4E1C-9E4D-0A7EEDC790F2}">
          <p14:sldIdLst>
            <p14:sldId id="355"/>
            <p14:sldId id="1168"/>
          </p14:sldIdLst>
        </p14:section>
        <p14:section name="Forest Land in the ETS" id="{7231E20F-5B52-4208-A8C2-2A107A72F81C}">
          <p14:sldIdLst>
            <p14:sldId id="635"/>
            <p14:sldId id="1140"/>
            <p14:sldId id="1175"/>
            <p14:sldId id="636"/>
            <p14:sldId id="637"/>
            <p14:sldId id="1178"/>
            <p14:sldId id="1177"/>
          </p14:sldIdLst>
        </p14:section>
        <p14:section name="What's next for the ETS" id="{29363D86-45F1-4221-A3FD-1600D5CBF1C6}">
          <p14:sldIdLst>
            <p14:sldId id="360"/>
            <p14:sldId id="524"/>
            <p14:sldId id="607"/>
            <p14:sldId id="575"/>
            <p14:sldId id="1198"/>
          </p14:sldIdLst>
        </p14:section>
        <p14:section name="Section 144" id="{6DA32222-C8E3-4707-A1E7-59ADB308FCCB}">
          <p14:sldIdLst/>
        </p14:section>
        <p14:section name="Field Measurement Approach" id="{F00D3A36-1899-4AA3-BF06-02A8AEF46FE6}">
          <p14:sldIdLst>
            <p14:sldId id="1148"/>
          </p14:sldIdLst>
        </p14:section>
        <p14:section name="ETS Services" id="{304AED1E-1033-4511-B667-AFE5D8FEB173}">
          <p14:sldIdLst/>
        </p14:section>
        <p14:section name="Scheme Comparison Summary" id="{1446E2E5-31F7-4C45-A6B1-FC0534FB3F67}">
          <p14:sldIdLst/>
        </p14:section>
        <p14:section name="New slides" id="{F0386475-C419-4960-BCB6-9A58C05D78D4}">
          <p14:sldIdLst/>
        </p14:section>
        <p14:section name="Forest Definition and mapping expanded" id="{6C2EBDFF-97E8-4809-A65F-AD14D501F372}">
          <p14:sldIdLst>
            <p14:sldId id="1205"/>
            <p14:sldId id="1208"/>
            <p14:sldId id="1204"/>
            <p14:sldId id="1139"/>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becca Lynch" initials="RL" lastIdx="70" clrIdx="0">
    <p:extLst>
      <p:ext uri="{19B8F6BF-5375-455C-9EA6-DF929625EA0E}">
        <p15:presenceInfo xmlns:p15="http://schemas.microsoft.com/office/powerpoint/2012/main" userId="S::Rebecca.Lynch@mpi.govt.nz::dc97efe3-1da0-4ab1-bf9b-47472ce5ceb8" providerId="AD"/>
      </p:ext>
    </p:extLst>
  </p:cmAuthor>
  <p:cmAuthor id="2" name="Simon Petrie" initials="SP" lastIdx="8" clrIdx="1">
    <p:extLst>
      <p:ext uri="{19B8F6BF-5375-455C-9EA6-DF929625EA0E}">
        <p15:presenceInfo xmlns:p15="http://schemas.microsoft.com/office/powerpoint/2012/main" userId="S::Simon.Petrie@mpi.govt.nz::d81450b2-bff5-4548-a3fd-acb41fa0a388" providerId="AD"/>
      </p:ext>
    </p:extLst>
  </p:cmAuthor>
  <p:cmAuthor id="3" name="Stephen Moorhouse (Steve)" initials="SM(" lastIdx="3" clrIdx="2">
    <p:extLst>
      <p:ext uri="{19B8F6BF-5375-455C-9EA6-DF929625EA0E}">
        <p15:presenceInfo xmlns:p15="http://schemas.microsoft.com/office/powerpoint/2012/main" userId="S::Stephen.Moorhouse@mpi.govt.nz::a25cc85e-74d9-4908-8382-3847827f5a89" providerId="AD"/>
      </p:ext>
    </p:extLst>
  </p:cmAuthor>
  <p:cmAuthor id="4" name="Patrick Hawinkels (Pat)" initials="PH(" lastIdx="1" clrIdx="3">
    <p:extLst>
      <p:ext uri="{19B8F6BF-5375-455C-9EA6-DF929625EA0E}">
        <p15:presenceInfo xmlns:p15="http://schemas.microsoft.com/office/powerpoint/2012/main" userId="S::Patrick.Hawinkels@mpi.govt.nz::379a7ec3-b8d6-4f70-a5d6-6897c14136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1216"/>
    <a:srgbClr val="1A3523"/>
    <a:srgbClr val="2F6A43"/>
    <a:srgbClr val="4FA069"/>
    <a:srgbClr val="FFBB2C"/>
    <a:srgbClr val="DAEDF1"/>
    <a:srgbClr val="E3AB33"/>
    <a:srgbClr val="548235"/>
    <a:srgbClr val="16B4DC"/>
    <a:srgbClr val="095F7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snapToObjects="1">
      <p:cViewPr varScale="1">
        <p:scale>
          <a:sx n="36" d="100"/>
          <a:sy n="36" d="100"/>
        </p:scale>
        <p:origin x="4416" y="36"/>
      </p:cViewPr>
      <p:guideLst>
        <p:guide orient="horz" pos="1620"/>
        <p:guide pos="288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file:///C:\Users\coxst\Desktop\2016-NEFD-Tables-9.1-9.9v2%20(1).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183622"/>
                </a:solidFill>
                <a:latin typeface="Arial"/>
                <a:ea typeface="+mn-ea"/>
                <a:cs typeface="+mn-cs"/>
              </a:defRPr>
            </a:pPr>
            <a:r>
              <a:rPr lang="en-US" sz="1800" dirty="0">
                <a:solidFill>
                  <a:srgbClr val="183622"/>
                </a:solidFill>
                <a:latin typeface="Arial"/>
              </a:rPr>
              <a:t>Graph</a:t>
            </a:r>
            <a:r>
              <a:rPr lang="en-US" sz="1800" baseline="0" dirty="0">
                <a:solidFill>
                  <a:srgbClr val="183622"/>
                </a:solidFill>
                <a:latin typeface="Arial"/>
              </a:rPr>
              <a:t> t</a:t>
            </a:r>
            <a:r>
              <a:rPr lang="en-US" sz="1800" dirty="0">
                <a:solidFill>
                  <a:srgbClr val="183622"/>
                </a:solidFill>
                <a:latin typeface="Arial"/>
              </a:rPr>
              <a:t>itle</a:t>
            </a:r>
          </a:p>
        </c:rich>
      </c:tx>
      <c:overlay val="0"/>
      <c:spPr>
        <a:noFill/>
        <a:ln>
          <a:noFill/>
        </a:ln>
        <a:effectLst/>
      </c:spPr>
    </c:title>
    <c:autoTitleDeleted val="0"/>
    <c:plotArea>
      <c:layout/>
      <c:doughnutChart>
        <c:varyColors val="1"/>
        <c:ser>
          <c:idx val="0"/>
          <c:order val="0"/>
          <c:tx>
            <c:strRef>
              <c:f>Sheet1!$B$1</c:f>
              <c:strCache>
                <c:ptCount val="1"/>
                <c:pt idx="0">
                  <c:v>Sales</c:v>
                </c:pt>
              </c:strCache>
            </c:strRef>
          </c:tx>
          <c:dPt>
            <c:idx val="0"/>
            <c:bubble3D val="0"/>
            <c:spPr>
              <a:solidFill>
                <a:srgbClr val="2F6A43"/>
              </a:solidFill>
              <a:ln w="19050">
                <a:solidFill>
                  <a:schemeClr val="lt1"/>
                </a:solidFill>
              </a:ln>
              <a:effectLst/>
            </c:spPr>
            <c:extLst>
              <c:ext xmlns:c16="http://schemas.microsoft.com/office/drawing/2014/chart" uri="{C3380CC4-5D6E-409C-BE32-E72D297353CC}">
                <c16:uniqueId val="{00000001-A857-E242-892A-4E90E62A8280}"/>
              </c:ext>
            </c:extLst>
          </c:dPt>
          <c:dPt>
            <c:idx val="1"/>
            <c:bubble3D val="0"/>
            <c:spPr>
              <a:solidFill>
                <a:srgbClr val="183622"/>
              </a:solidFill>
              <a:ln w="19050">
                <a:solidFill>
                  <a:schemeClr val="lt1"/>
                </a:solidFill>
              </a:ln>
              <a:effectLst/>
            </c:spPr>
            <c:extLst>
              <c:ext xmlns:c16="http://schemas.microsoft.com/office/drawing/2014/chart" uri="{C3380CC4-5D6E-409C-BE32-E72D297353CC}">
                <c16:uniqueId val="{00000003-A857-E242-892A-4E90E62A8280}"/>
              </c:ext>
            </c:extLst>
          </c:dPt>
          <c:dPt>
            <c:idx val="2"/>
            <c:bubble3D val="0"/>
            <c:spPr>
              <a:solidFill>
                <a:srgbClr val="47A267"/>
              </a:solidFill>
              <a:ln w="19050">
                <a:solidFill>
                  <a:schemeClr val="lt1"/>
                </a:solidFill>
              </a:ln>
              <a:effectLst/>
            </c:spPr>
            <c:extLst>
              <c:ext xmlns:c16="http://schemas.microsoft.com/office/drawing/2014/chart" uri="{C3380CC4-5D6E-409C-BE32-E72D297353CC}">
                <c16:uniqueId val="{00000005-A857-E242-892A-4E90E62A828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857-E242-892A-4E90E62A8280}"/>
              </c:ext>
            </c:extLst>
          </c:dPt>
          <c:cat>
            <c:strRef>
              <c:f>Sheet1!$A$2:$A$5</c:f>
              <c:strCache>
                <c:ptCount val="3"/>
                <c:pt idx="0">
                  <c:v>1st Qtr</c:v>
                </c:pt>
                <c:pt idx="1">
                  <c:v>2nd Qtr</c:v>
                </c:pt>
                <c:pt idx="2">
                  <c:v>3rd Qtr</c:v>
                </c:pt>
              </c:strCache>
            </c:strRef>
          </c:cat>
          <c:val>
            <c:numRef>
              <c:f>Sheet1!$B$2:$B$5</c:f>
              <c:numCache>
                <c:formatCode>General</c:formatCode>
                <c:ptCount val="4"/>
                <c:pt idx="0">
                  <c:v>3.2</c:v>
                </c:pt>
                <c:pt idx="1">
                  <c:v>7.2</c:v>
                </c:pt>
                <c:pt idx="2">
                  <c:v>1.4</c:v>
                </c:pt>
              </c:numCache>
            </c:numRef>
          </c:val>
          <c:extLst>
            <c:ext xmlns:c16="http://schemas.microsoft.com/office/drawing/2014/chart" uri="{C3380CC4-5D6E-409C-BE32-E72D297353CC}">
              <c16:uniqueId val="{00000008-A857-E242-892A-4E90E62A8280}"/>
            </c:ext>
          </c:extLst>
        </c:ser>
        <c:dLbls>
          <c:showLegendKey val="0"/>
          <c:showVal val="0"/>
          <c:showCatName val="0"/>
          <c:showSerName val="0"/>
          <c:showPercent val="0"/>
          <c:showBubbleSize val="0"/>
          <c:showLeaderLines val="1"/>
        </c:dLbls>
        <c:firstSliceAng val="0"/>
        <c:holeSize val="38"/>
      </c:doughnutChart>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400" b="0" i="0" u="none" strike="noStrike" kern="1200" baseline="0">
              <a:solidFill>
                <a:srgbClr val="183622"/>
              </a:solidFill>
              <a:latin typeface="Arial"/>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183622"/>
                </a:solidFill>
                <a:latin typeface="Arial"/>
                <a:ea typeface="+mn-ea"/>
                <a:cs typeface="+mn-cs"/>
              </a:defRPr>
            </a:pPr>
            <a:r>
              <a:rPr lang="en-US" dirty="0">
                <a:solidFill>
                  <a:srgbClr val="183622"/>
                </a:solidFill>
                <a:latin typeface="Arial"/>
              </a:rPr>
              <a:t>Graph title</a:t>
            </a:r>
          </a:p>
        </c:rich>
      </c:tx>
      <c:overlay val="0"/>
      <c:spPr>
        <a:noFill/>
        <a:ln>
          <a:noFill/>
        </a:ln>
        <a:effectLst/>
      </c:spPr>
    </c:title>
    <c:autoTitleDeleted val="0"/>
    <c:plotArea>
      <c:layout/>
      <c:doughnutChart>
        <c:varyColors val="1"/>
        <c:ser>
          <c:idx val="0"/>
          <c:order val="0"/>
          <c:tx>
            <c:strRef>
              <c:f>Sheet1!$B$1</c:f>
              <c:strCache>
                <c:ptCount val="1"/>
                <c:pt idx="0">
                  <c:v>Sales</c:v>
                </c:pt>
              </c:strCache>
            </c:strRef>
          </c:tx>
          <c:dPt>
            <c:idx val="0"/>
            <c:bubble3D val="0"/>
            <c:spPr>
              <a:solidFill>
                <a:srgbClr val="183622"/>
              </a:solidFill>
              <a:ln w="19050">
                <a:solidFill>
                  <a:schemeClr val="lt1"/>
                </a:solidFill>
              </a:ln>
              <a:effectLst/>
            </c:spPr>
            <c:extLst>
              <c:ext xmlns:c16="http://schemas.microsoft.com/office/drawing/2014/chart" uri="{C3380CC4-5D6E-409C-BE32-E72D297353CC}">
                <c16:uniqueId val="{00000001-AA27-2145-B496-89A1D73214F0}"/>
              </c:ext>
            </c:extLst>
          </c:dPt>
          <c:dPt>
            <c:idx val="1"/>
            <c:bubble3D val="0"/>
            <c:spPr>
              <a:solidFill>
                <a:srgbClr val="47A267"/>
              </a:solidFill>
              <a:ln w="19050">
                <a:solidFill>
                  <a:schemeClr val="lt1"/>
                </a:solidFill>
              </a:ln>
              <a:effectLst/>
            </c:spPr>
            <c:extLst>
              <c:ext xmlns:c16="http://schemas.microsoft.com/office/drawing/2014/chart" uri="{C3380CC4-5D6E-409C-BE32-E72D297353CC}">
                <c16:uniqueId val="{00000003-AA27-2145-B496-89A1D73214F0}"/>
              </c:ext>
            </c:extLst>
          </c:dPt>
          <c:dPt>
            <c:idx val="2"/>
            <c:bubble3D val="0"/>
            <c:spPr>
              <a:solidFill>
                <a:srgbClr val="2F6A43"/>
              </a:solidFill>
              <a:ln w="19050">
                <a:solidFill>
                  <a:schemeClr val="lt1"/>
                </a:solidFill>
              </a:ln>
              <a:effectLst/>
            </c:spPr>
            <c:extLst>
              <c:ext xmlns:c16="http://schemas.microsoft.com/office/drawing/2014/chart" uri="{C3380CC4-5D6E-409C-BE32-E72D297353CC}">
                <c16:uniqueId val="{00000005-AA27-2145-B496-89A1D73214F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A27-2145-B496-89A1D73214F0}"/>
              </c:ext>
            </c:extLst>
          </c:dPt>
          <c:cat>
            <c:strRef>
              <c:f>Sheet1!$A$2:$A$5</c:f>
              <c:strCache>
                <c:ptCount val="3"/>
                <c:pt idx="0">
                  <c:v>1st Qtr</c:v>
                </c:pt>
                <c:pt idx="1">
                  <c:v>2nd Qtr</c:v>
                </c:pt>
                <c:pt idx="2">
                  <c:v>3rd Qtr</c:v>
                </c:pt>
              </c:strCache>
            </c:strRef>
          </c:cat>
          <c:val>
            <c:numRef>
              <c:f>Sheet1!$B$2:$B$5</c:f>
              <c:numCache>
                <c:formatCode>General</c:formatCode>
                <c:ptCount val="4"/>
                <c:pt idx="0">
                  <c:v>6.2</c:v>
                </c:pt>
                <c:pt idx="1">
                  <c:v>1.2</c:v>
                </c:pt>
                <c:pt idx="2">
                  <c:v>4.4000000000000004</c:v>
                </c:pt>
              </c:numCache>
            </c:numRef>
          </c:val>
          <c:extLst>
            <c:ext xmlns:c16="http://schemas.microsoft.com/office/drawing/2014/chart" uri="{C3380CC4-5D6E-409C-BE32-E72D297353CC}">
              <c16:uniqueId val="{00000008-AA27-2145-B496-89A1D73214F0}"/>
            </c:ext>
          </c:extLst>
        </c:ser>
        <c:dLbls>
          <c:showLegendKey val="0"/>
          <c:showVal val="0"/>
          <c:showCatName val="0"/>
          <c:showSerName val="0"/>
          <c:showPercent val="0"/>
          <c:showBubbleSize val="0"/>
          <c:showLeaderLines val="1"/>
        </c:dLbls>
        <c:firstSliceAng val="0"/>
        <c:holeSize val="38"/>
      </c:doughnutChart>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400" b="0" i="0" u="none" strike="noStrike" kern="1200" baseline="0">
              <a:solidFill>
                <a:srgbClr val="183622"/>
              </a:solidFill>
              <a:latin typeface="Arial"/>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183622"/>
                </a:solidFill>
                <a:latin typeface="Arial"/>
                <a:ea typeface="+mn-ea"/>
                <a:cs typeface="+mn-cs"/>
              </a:defRPr>
            </a:pPr>
            <a:r>
              <a:rPr lang="en-US" dirty="0">
                <a:solidFill>
                  <a:srgbClr val="183622"/>
                </a:solidFill>
                <a:latin typeface="Arial"/>
              </a:rPr>
              <a:t>Graph title</a:t>
            </a:r>
          </a:p>
        </c:rich>
      </c:tx>
      <c:overlay val="0"/>
      <c:spPr>
        <a:noFill/>
        <a:ln>
          <a:noFill/>
        </a:ln>
        <a:effectLst/>
      </c:spPr>
    </c:title>
    <c:autoTitleDeleted val="0"/>
    <c:plotArea>
      <c:layout/>
      <c:doughnutChart>
        <c:varyColors val="1"/>
        <c:ser>
          <c:idx val="0"/>
          <c:order val="0"/>
          <c:tx>
            <c:strRef>
              <c:f>Sheet1!$B$1</c:f>
              <c:strCache>
                <c:ptCount val="1"/>
                <c:pt idx="0">
                  <c:v>Sales</c:v>
                </c:pt>
              </c:strCache>
            </c:strRef>
          </c:tx>
          <c:dPt>
            <c:idx val="0"/>
            <c:bubble3D val="0"/>
            <c:spPr>
              <a:solidFill>
                <a:srgbClr val="183622"/>
              </a:solidFill>
              <a:ln w="19050">
                <a:solidFill>
                  <a:schemeClr val="lt1"/>
                </a:solidFill>
              </a:ln>
              <a:effectLst/>
            </c:spPr>
            <c:extLst>
              <c:ext xmlns:c16="http://schemas.microsoft.com/office/drawing/2014/chart" uri="{C3380CC4-5D6E-409C-BE32-E72D297353CC}">
                <c16:uniqueId val="{00000001-12D5-AB42-BF88-93EE68FE33DD}"/>
              </c:ext>
            </c:extLst>
          </c:dPt>
          <c:dPt>
            <c:idx val="1"/>
            <c:bubble3D val="0"/>
            <c:spPr>
              <a:solidFill>
                <a:srgbClr val="47A267"/>
              </a:solidFill>
              <a:ln w="19050">
                <a:solidFill>
                  <a:schemeClr val="lt1"/>
                </a:solidFill>
              </a:ln>
              <a:effectLst/>
            </c:spPr>
            <c:extLst>
              <c:ext xmlns:c16="http://schemas.microsoft.com/office/drawing/2014/chart" uri="{C3380CC4-5D6E-409C-BE32-E72D297353CC}">
                <c16:uniqueId val="{00000003-12D5-AB42-BF88-93EE68FE33DD}"/>
              </c:ext>
            </c:extLst>
          </c:dPt>
          <c:dPt>
            <c:idx val="2"/>
            <c:bubble3D val="0"/>
            <c:spPr>
              <a:solidFill>
                <a:srgbClr val="2F6A43"/>
              </a:solidFill>
              <a:ln w="19050">
                <a:solidFill>
                  <a:schemeClr val="lt1"/>
                </a:solidFill>
              </a:ln>
              <a:effectLst/>
            </c:spPr>
            <c:extLst>
              <c:ext xmlns:c16="http://schemas.microsoft.com/office/drawing/2014/chart" uri="{C3380CC4-5D6E-409C-BE32-E72D297353CC}">
                <c16:uniqueId val="{00000005-12D5-AB42-BF88-93EE68FE33D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2D5-AB42-BF88-93EE68FE33DD}"/>
              </c:ext>
            </c:extLst>
          </c:dPt>
          <c:cat>
            <c:strRef>
              <c:f>Sheet1!$A$2:$A$5</c:f>
              <c:strCache>
                <c:ptCount val="3"/>
                <c:pt idx="0">
                  <c:v>1st Qtr</c:v>
                </c:pt>
                <c:pt idx="1">
                  <c:v>2nd Qtr</c:v>
                </c:pt>
                <c:pt idx="2">
                  <c:v>3rd Qtr</c:v>
                </c:pt>
              </c:strCache>
            </c:strRef>
          </c:cat>
          <c:val>
            <c:numRef>
              <c:f>Sheet1!$B$2:$B$5</c:f>
              <c:numCache>
                <c:formatCode>General</c:formatCode>
                <c:ptCount val="4"/>
                <c:pt idx="0">
                  <c:v>8.1999999999999993</c:v>
                </c:pt>
                <c:pt idx="1">
                  <c:v>3.2</c:v>
                </c:pt>
                <c:pt idx="2">
                  <c:v>1.4</c:v>
                </c:pt>
              </c:numCache>
            </c:numRef>
          </c:val>
          <c:extLst>
            <c:ext xmlns:c16="http://schemas.microsoft.com/office/drawing/2014/chart" uri="{C3380CC4-5D6E-409C-BE32-E72D297353CC}">
              <c16:uniqueId val="{00000008-12D5-AB42-BF88-93EE68FE33DD}"/>
            </c:ext>
          </c:extLst>
        </c:ser>
        <c:dLbls>
          <c:showLegendKey val="0"/>
          <c:showVal val="0"/>
          <c:showCatName val="0"/>
          <c:showSerName val="0"/>
          <c:showPercent val="0"/>
          <c:showBubbleSize val="0"/>
          <c:showLeaderLines val="1"/>
        </c:dLbls>
        <c:firstSliceAng val="0"/>
        <c:holeSize val="38"/>
      </c:doughnutChart>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400" b="0" i="0" u="none" strike="noStrike" kern="1200" baseline="0">
              <a:solidFill>
                <a:srgbClr val="183622"/>
              </a:solidFill>
              <a:latin typeface="Arial"/>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38159913355619"/>
          <c:y val="3.973794511365819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rgbClr val="183622"/>
              </a:solidFill>
              <a:latin typeface="Arial"/>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095F72"/>
            </a:solidFill>
            <a:ln>
              <a:noFill/>
            </a:ln>
            <a:effectLst/>
          </c:spPr>
          <c:invertIfNegative val="0"/>
          <c:dPt>
            <c:idx val="0"/>
            <c:invertIfNegative val="0"/>
            <c:bubble3D val="0"/>
            <c:spPr>
              <a:solidFill>
                <a:srgbClr val="183622"/>
              </a:solidFill>
              <a:ln>
                <a:noFill/>
              </a:ln>
              <a:effectLst/>
            </c:spPr>
            <c:extLst>
              <c:ext xmlns:c16="http://schemas.microsoft.com/office/drawing/2014/chart" uri="{C3380CC4-5D6E-409C-BE32-E72D297353CC}">
                <c16:uniqueId val="{00000001-5142-D745-A024-320B7A4F103D}"/>
              </c:ext>
            </c:extLst>
          </c:dPt>
          <c:dPt>
            <c:idx val="1"/>
            <c:invertIfNegative val="0"/>
            <c:bubble3D val="0"/>
            <c:spPr>
              <a:solidFill>
                <a:srgbClr val="183622"/>
              </a:solidFill>
              <a:ln>
                <a:noFill/>
              </a:ln>
              <a:effectLst/>
            </c:spPr>
            <c:extLst>
              <c:ext xmlns:c16="http://schemas.microsoft.com/office/drawing/2014/chart" uri="{C3380CC4-5D6E-409C-BE32-E72D297353CC}">
                <c16:uniqueId val="{00000003-5142-D745-A024-320B7A4F103D}"/>
              </c:ext>
            </c:extLst>
          </c:dPt>
          <c:cat>
            <c:strRef>
              <c:f>Sheet1!$A$2:$A$3</c:f>
              <c:strCache>
                <c:ptCount val="2"/>
                <c:pt idx="0">
                  <c:v>Category 2</c:v>
                </c:pt>
                <c:pt idx="1">
                  <c:v>Category 1</c:v>
                </c:pt>
              </c:strCache>
            </c:strRef>
          </c:cat>
          <c:val>
            <c:numRef>
              <c:f>Sheet1!$B$2:$B$3</c:f>
              <c:numCache>
                <c:formatCode>General</c:formatCode>
                <c:ptCount val="2"/>
                <c:pt idx="0">
                  <c:v>3.5</c:v>
                </c:pt>
                <c:pt idx="1">
                  <c:v>4.5</c:v>
                </c:pt>
              </c:numCache>
            </c:numRef>
          </c:val>
          <c:extLst>
            <c:ext xmlns:c16="http://schemas.microsoft.com/office/drawing/2014/chart" uri="{C3380CC4-5D6E-409C-BE32-E72D297353CC}">
              <c16:uniqueId val="{00000004-5142-D745-A024-320B7A4F103D}"/>
            </c:ext>
          </c:extLst>
        </c:ser>
        <c:ser>
          <c:idx val="1"/>
          <c:order val="1"/>
          <c:tx>
            <c:strRef>
              <c:f>Sheet1!$C$1</c:f>
              <c:strCache>
                <c:ptCount val="1"/>
                <c:pt idx="0">
                  <c:v>Series 2</c:v>
                </c:pt>
              </c:strCache>
            </c:strRef>
          </c:tx>
          <c:spPr>
            <a:solidFill>
              <a:srgbClr val="47A267"/>
            </a:solidFill>
            <a:ln>
              <a:noFill/>
            </a:ln>
            <a:effectLst/>
          </c:spPr>
          <c:invertIfNegative val="0"/>
          <c:cat>
            <c:strRef>
              <c:f>Sheet1!$A$2:$A$3</c:f>
              <c:strCache>
                <c:ptCount val="2"/>
                <c:pt idx="0">
                  <c:v>Category 2</c:v>
                </c:pt>
                <c:pt idx="1">
                  <c:v>Category 1</c:v>
                </c:pt>
              </c:strCache>
            </c:strRef>
          </c:cat>
          <c:val>
            <c:numRef>
              <c:f>Sheet1!$C$2:$C$3</c:f>
              <c:numCache>
                <c:formatCode>General</c:formatCode>
                <c:ptCount val="2"/>
                <c:pt idx="0">
                  <c:v>1.8</c:v>
                </c:pt>
                <c:pt idx="1">
                  <c:v>2.8</c:v>
                </c:pt>
              </c:numCache>
            </c:numRef>
          </c:val>
          <c:extLst>
            <c:ext xmlns:c16="http://schemas.microsoft.com/office/drawing/2014/chart" uri="{C3380CC4-5D6E-409C-BE32-E72D297353CC}">
              <c16:uniqueId val="{00000005-5142-D745-A024-320B7A4F103D}"/>
            </c:ext>
          </c:extLst>
        </c:ser>
        <c:ser>
          <c:idx val="2"/>
          <c:order val="2"/>
          <c:tx>
            <c:strRef>
              <c:f>Sheet1!$D$1</c:f>
              <c:strCache>
                <c:ptCount val="1"/>
                <c:pt idx="0">
                  <c:v>Column1</c:v>
                </c:pt>
              </c:strCache>
            </c:strRef>
          </c:tx>
          <c:spPr>
            <a:solidFill>
              <a:schemeClr val="accent3"/>
            </a:solidFill>
            <a:ln>
              <a:noFill/>
            </a:ln>
            <a:effectLst/>
          </c:spPr>
          <c:invertIfNegative val="0"/>
          <c:cat>
            <c:strRef>
              <c:f>Sheet1!$A$2:$A$3</c:f>
              <c:strCache>
                <c:ptCount val="2"/>
                <c:pt idx="0">
                  <c:v>Category 2</c:v>
                </c:pt>
                <c:pt idx="1">
                  <c:v>Category 1</c:v>
                </c:pt>
              </c:strCache>
            </c:strRef>
          </c:cat>
          <c:val>
            <c:numRef>
              <c:f>Sheet1!$D$2:$D$3</c:f>
              <c:numCache>
                <c:formatCode>General</c:formatCode>
                <c:ptCount val="2"/>
              </c:numCache>
            </c:numRef>
          </c:val>
          <c:extLst>
            <c:ext xmlns:c16="http://schemas.microsoft.com/office/drawing/2014/chart" uri="{C3380CC4-5D6E-409C-BE32-E72D297353CC}">
              <c16:uniqueId val="{00000006-5142-D745-A024-320B7A4F103D}"/>
            </c:ext>
          </c:extLst>
        </c:ser>
        <c:dLbls>
          <c:showLegendKey val="0"/>
          <c:showVal val="0"/>
          <c:showCatName val="0"/>
          <c:showSerName val="0"/>
          <c:showPercent val="0"/>
          <c:showBubbleSize val="0"/>
        </c:dLbls>
        <c:gapWidth val="25"/>
        <c:axId val="187956944"/>
        <c:axId val="187957336"/>
      </c:barChart>
      <c:catAx>
        <c:axId val="1879569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rgbClr val="2F6A43"/>
                </a:solidFill>
                <a:latin typeface="Arial"/>
                <a:ea typeface="+mn-ea"/>
                <a:cs typeface="+mn-cs"/>
              </a:defRPr>
            </a:pPr>
            <a:endParaRPr lang="en-US"/>
          </a:p>
        </c:txPr>
        <c:crossAx val="187957336"/>
        <c:crosses val="autoZero"/>
        <c:auto val="1"/>
        <c:lblAlgn val="ctr"/>
        <c:lblOffset val="100"/>
        <c:noMultiLvlLbl val="0"/>
      </c:catAx>
      <c:valAx>
        <c:axId val="1879573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rgbClr val="118BA9"/>
                </a:solidFill>
                <a:latin typeface="Arial"/>
                <a:ea typeface="+mn-ea"/>
                <a:cs typeface="+mn-cs"/>
              </a:defRPr>
            </a:pPr>
            <a:endParaRPr lang="en-US"/>
          </a:p>
        </c:txPr>
        <c:crossAx val="187956944"/>
        <c:crosses val="autoZero"/>
        <c:crossBetween val="between"/>
        <c:min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spPr>
            <a:ln w="57150" cap="rnd">
              <a:solidFill>
                <a:srgbClr val="5EA269"/>
              </a:solidFill>
              <a:round/>
            </a:ln>
            <a:effectLst/>
          </c:spPr>
          <c:marker>
            <c:symbol val="none"/>
          </c:marker>
          <c:xVal>
            <c:numRef>
              <c:f>'Tab 9.1'!$B$8:$B$80</c:f>
              <c:numCache>
                <c:formatCode>General</c:formatCode>
                <c:ptCount val="73"/>
                <c:pt idx="0">
                  <c:v>1920</c:v>
                </c:pt>
                <c:pt idx="1">
                  <c:v>1925</c:v>
                </c:pt>
                <c:pt idx="2">
                  <c:v>1930</c:v>
                </c:pt>
                <c:pt idx="3">
                  <c:v>1935</c:v>
                </c:pt>
                <c:pt idx="4">
                  <c:v>1940</c:v>
                </c:pt>
                <c:pt idx="5">
                  <c:v>1945</c:v>
                </c:pt>
                <c:pt idx="6">
                  <c:v>1950</c:v>
                </c:pt>
                <c:pt idx="7">
                  <c:v>1951</c:v>
                </c:pt>
                <c:pt idx="8">
                  <c:v>1952</c:v>
                </c:pt>
                <c:pt idx="9">
                  <c:v>1953</c:v>
                </c:pt>
                <c:pt idx="10">
                  <c:v>1954</c:v>
                </c:pt>
                <c:pt idx="11">
                  <c:v>1955</c:v>
                </c:pt>
                <c:pt idx="12">
                  <c:v>1956</c:v>
                </c:pt>
                <c:pt idx="13">
                  <c:v>1957</c:v>
                </c:pt>
                <c:pt idx="14">
                  <c:v>1958</c:v>
                </c:pt>
                <c:pt idx="15">
                  <c:v>1959</c:v>
                </c:pt>
                <c:pt idx="16">
                  <c:v>1960</c:v>
                </c:pt>
                <c:pt idx="17">
                  <c:v>1961</c:v>
                </c:pt>
                <c:pt idx="18">
                  <c:v>1962</c:v>
                </c:pt>
                <c:pt idx="19">
                  <c:v>1963</c:v>
                </c:pt>
                <c:pt idx="20">
                  <c:v>1964</c:v>
                </c:pt>
                <c:pt idx="21">
                  <c:v>1965</c:v>
                </c:pt>
                <c:pt idx="22">
                  <c:v>1966</c:v>
                </c:pt>
                <c:pt idx="23">
                  <c:v>1967</c:v>
                </c:pt>
                <c:pt idx="24">
                  <c:v>1968</c:v>
                </c:pt>
                <c:pt idx="25">
                  <c:v>1969</c:v>
                </c:pt>
                <c:pt idx="26">
                  <c:v>1970</c:v>
                </c:pt>
                <c:pt idx="27">
                  <c:v>1971</c:v>
                </c:pt>
                <c:pt idx="28">
                  <c:v>1972</c:v>
                </c:pt>
                <c:pt idx="29">
                  <c:v>1973</c:v>
                </c:pt>
                <c:pt idx="30">
                  <c:v>1974</c:v>
                </c:pt>
                <c:pt idx="31">
                  <c:v>1975</c:v>
                </c:pt>
                <c:pt idx="32">
                  <c:v>1976</c:v>
                </c:pt>
                <c:pt idx="33">
                  <c:v>1977</c:v>
                </c:pt>
                <c:pt idx="34">
                  <c:v>1978</c:v>
                </c:pt>
                <c:pt idx="35">
                  <c:v>1979</c:v>
                </c:pt>
                <c:pt idx="36">
                  <c:v>1980</c:v>
                </c:pt>
                <c:pt idx="37">
                  <c:v>1981</c:v>
                </c:pt>
                <c:pt idx="38">
                  <c:v>1982</c:v>
                </c:pt>
                <c:pt idx="39">
                  <c:v>1983</c:v>
                </c:pt>
                <c:pt idx="40">
                  <c:v>1984</c:v>
                </c:pt>
                <c:pt idx="41">
                  <c:v>1985</c:v>
                </c:pt>
                <c:pt idx="42">
                  <c:v>1986</c:v>
                </c:pt>
                <c:pt idx="43">
                  <c:v>1987</c:v>
                </c:pt>
                <c:pt idx="44">
                  <c:v>1988</c:v>
                </c:pt>
                <c:pt idx="45">
                  <c:v>1989</c:v>
                </c:pt>
                <c:pt idx="46">
                  <c:v>1990</c:v>
                </c:pt>
                <c:pt idx="47">
                  <c:v>1991</c:v>
                </c:pt>
                <c:pt idx="48">
                  <c:v>1992</c:v>
                </c:pt>
                <c:pt idx="49">
                  <c:v>1993</c:v>
                </c:pt>
                <c:pt idx="50">
                  <c:v>1994</c:v>
                </c:pt>
                <c:pt idx="51">
                  <c:v>1995</c:v>
                </c:pt>
                <c:pt idx="52">
                  <c:v>1996</c:v>
                </c:pt>
                <c:pt idx="53">
                  <c:v>1997</c:v>
                </c:pt>
                <c:pt idx="54">
                  <c:v>1998</c:v>
                </c:pt>
                <c:pt idx="55">
                  <c:v>1999</c:v>
                </c:pt>
                <c:pt idx="56">
                  <c:v>2000</c:v>
                </c:pt>
                <c:pt idx="57">
                  <c:v>2001</c:v>
                </c:pt>
                <c:pt idx="58">
                  <c:v>2002</c:v>
                </c:pt>
                <c:pt idx="59">
                  <c:v>2003</c:v>
                </c:pt>
                <c:pt idx="60">
                  <c:v>2004</c:v>
                </c:pt>
                <c:pt idx="61">
                  <c:v>2005</c:v>
                </c:pt>
                <c:pt idx="62">
                  <c:v>2006</c:v>
                </c:pt>
                <c:pt idx="63">
                  <c:v>2007</c:v>
                </c:pt>
                <c:pt idx="64">
                  <c:v>2008</c:v>
                </c:pt>
                <c:pt idx="65">
                  <c:v>2009</c:v>
                </c:pt>
                <c:pt idx="66">
                  <c:v>2010</c:v>
                </c:pt>
                <c:pt idx="67">
                  <c:v>2011</c:v>
                </c:pt>
                <c:pt idx="68">
                  <c:v>2012</c:v>
                </c:pt>
                <c:pt idx="69">
                  <c:v>2013</c:v>
                </c:pt>
                <c:pt idx="70">
                  <c:v>2014</c:v>
                </c:pt>
                <c:pt idx="71">
                  <c:v>2015</c:v>
                </c:pt>
                <c:pt idx="72">
                  <c:v>2016</c:v>
                </c:pt>
              </c:numCache>
            </c:numRef>
          </c:xVal>
          <c:yVal>
            <c:numRef>
              <c:f>'Tab 9.1'!$C$8:$C$80</c:f>
              <c:numCache>
                <c:formatCode>General</c:formatCode>
                <c:ptCount val="73"/>
                <c:pt idx="0">
                  <c:v>1</c:v>
                </c:pt>
                <c:pt idx="1">
                  <c:v>14</c:v>
                </c:pt>
                <c:pt idx="2">
                  <c:v>37</c:v>
                </c:pt>
                <c:pt idx="3">
                  <c:v>12</c:v>
                </c:pt>
                <c:pt idx="4">
                  <c:v>2</c:v>
                </c:pt>
                <c:pt idx="5">
                  <c:v>0</c:v>
                </c:pt>
                <c:pt idx="6">
                  <c:v>3</c:v>
                </c:pt>
                <c:pt idx="7">
                  <c:v>3</c:v>
                </c:pt>
                <c:pt idx="8">
                  <c:v>3</c:v>
                </c:pt>
                <c:pt idx="9">
                  <c:v>3</c:v>
                </c:pt>
                <c:pt idx="10">
                  <c:v>4</c:v>
                </c:pt>
                <c:pt idx="11">
                  <c:v>5</c:v>
                </c:pt>
                <c:pt idx="12">
                  <c:v>5</c:v>
                </c:pt>
                <c:pt idx="13">
                  <c:v>5</c:v>
                </c:pt>
                <c:pt idx="14">
                  <c:v>5</c:v>
                </c:pt>
                <c:pt idx="15">
                  <c:v>5</c:v>
                </c:pt>
                <c:pt idx="16">
                  <c:v>6</c:v>
                </c:pt>
                <c:pt idx="17">
                  <c:v>7</c:v>
                </c:pt>
                <c:pt idx="18">
                  <c:v>9</c:v>
                </c:pt>
                <c:pt idx="19">
                  <c:v>11</c:v>
                </c:pt>
                <c:pt idx="20">
                  <c:v>14</c:v>
                </c:pt>
                <c:pt idx="21">
                  <c:v>13</c:v>
                </c:pt>
                <c:pt idx="22">
                  <c:v>15</c:v>
                </c:pt>
                <c:pt idx="23">
                  <c:v>17</c:v>
                </c:pt>
                <c:pt idx="24">
                  <c:v>21</c:v>
                </c:pt>
                <c:pt idx="25">
                  <c:v>23</c:v>
                </c:pt>
                <c:pt idx="26">
                  <c:v>26</c:v>
                </c:pt>
                <c:pt idx="27">
                  <c:v>29</c:v>
                </c:pt>
                <c:pt idx="28">
                  <c:v>33</c:v>
                </c:pt>
                <c:pt idx="29">
                  <c:v>44</c:v>
                </c:pt>
                <c:pt idx="30">
                  <c:v>44</c:v>
                </c:pt>
                <c:pt idx="31">
                  <c:v>45</c:v>
                </c:pt>
                <c:pt idx="32">
                  <c:v>49</c:v>
                </c:pt>
                <c:pt idx="33">
                  <c:v>39</c:v>
                </c:pt>
                <c:pt idx="34">
                  <c:v>43</c:v>
                </c:pt>
                <c:pt idx="35">
                  <c:v>44</c:v>
                </c:pt>
                <c:pt idx="36">
                  <c:v>38</c:v>
                </c:pt>
                <c:pt idx="37">
                  <c:v>45</c:v>
                </c:pt>
                <c:pt idx="38">
                  <c:v>49</c:v>
                </c:pt>
                <c:pt idx="39">
                  <c:v>51</c:v>
                </c:pt>
                <c:pt idx="40">
                  <c:v>56</c:v>
                </c:pt>
                <c:pt idx="41">
                  <c:v>48</c:v>
                </c:pt>
                <c:pt idx="42">
                  <c:v>40</c:v>
                </c:pt>
                <c:pt idx="43">
                  <c:v>30</c:v>
                </c:pt>
                <c:pt idx="44">
                  <c:v>20</c:v>
                </c:pt>
                <c:pt idx="45">
                  <c:v>21</c:v>
                </c:pt>
                <c:pt idx="46">
                  <c:v>16</c:v>
                </c:pt>
                <c:pt idx="47">
                  <c:v>15</c:v>
                </c:pt>
                <c:pt idx="48">
                  <c:v>50</c:v>
                </c:pt>
                <c:pt idx="49">
                  <c:v>62</c:v>
                </c:pt>
                <c:pt idx="50">
                  <c:v>98</c:v>
                </c:pt>
                <c:pt idx="51">
                  <c:v>74</c:v>
                </c:pt>
                <c:pt idx="52">
                  <c:v>84</c:v>
                </c:pt>
                <c:pt idx="53">
                  <c:v>64</c:v>
                </c:pt>
                <c:pt idx="54">
                  <c:v>51</c:v>
                </c:pt>
                <c:pt idx="55">
                  <c:v>40</c:v>
                </c:pt>
                <c:pt idx="56">
                  <c:v>34</c:v>
                </c:pt>
                <c:pt idx="57">
                  <c:v>30</c:v>
                </c:pt>
                <c:pt idx="58">
                  <c:v>22</c:v>
                </c:pt>
                <c:pt idx="59">
                  <c:v>20</c:v>
                </c:pt>
                <c:pt idx="60">
                  <c:v>11</c:v>
                </c:pt>
                <c:pt idx="61">
                  <c:v>6</c:v>
                </c:pt>
                <c:pt idx="62">
                  <c:v>3</c:v>
                </c:pt>
                <c:pt idx="63">
                  <c:v>2</c:v>
                </c:pt>
                <c:pt idx="64" formatCode="0">
                  <c:v>2</c:v>
                </c:pt>
                <c:pt idx="65">
                  <c:v>4</c:v>
                </c:pt>
                <c:pt idx="66" formatCode="0">
                  <c:v>6</c:v>
                </c:pt>
                <c:pt idx="67" formatCode="0">
                  <c:v>12</c:v>
                </c:pt>
                <c:pt idx="68" formatCode="0">
                  <c:v>12</c:v>
                </c:pt>
                <c:pt idx="69">
                  <c:v>4</c:v>
                </c:pt>
                <c:pt idx="70">
                  <c:v>3</c:v>
                </c:pt>
                <c:pt idx="71">
                  <c:v>3</c:v>
                </c:pt>
                <c:pt idx="72">
                  <c:v>2</c:v>
                </c:pt>
              </c:numCache>
            </c:numRef>
          </c:yVal>
          <c:smooth val="0"/>
          <c:extLst>
            <c:ext xmlns:c16="http://schemas.microsoft.com/office/drawing/2014/chart" uri="{C3380CC4-5D6E-409C-BE32-E72D297353CC}">
              <c16:uniqueId val="{00000000-9708-48C1-94E7-32D6CCD16F24}"/>
            </c:ext>
          </c:extLst>
        </c:ser>
        <c:dLbls>
          <c:showLegendKey val="0"/>
          <c:showVal val="0"/>
          <c:showCatName val="0"/>
          <c:showSerName val="0"/>
          <c:showPercent val="0"/>
          <c:showBubbleSize val="0"/>
        </c:dLbls>
        <c:axId val="475814656"/>
        <c:axId val="475817008"/>
      </c:scatterChart>
      <c:valAx>
        <c:axId val="475814656"/>
        <c:scaling>
          <c:orientation val="minMax"/>
          <c:max val="2016"/>
          <c:min val="1920"/>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75817008"/>
        <c:crosses val="autoZero"/>
        <c:crossBetween val="midCat"/>
      </c:valAx>
      <c:valAx>
        <c:axId val="475817008"/>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NZ" sz="1200"/>
                  <a:t>Area Planted ('000 ha)</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7581465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039446201404171E-2"/>
          <c:y val="7.9714998560857661E-2"/>
          <c:w val="0.86060380595812958"/>
          <c:h val="0.81220338763589239"/>
        </c:manualLayout>
      </c:layout>
      <c:scatterChart>
        <c:scatterStyle val="lineMarker"/>
        <c:varyColors val="0"/>
        <c:ser>
          <c:idx val="2"/>
          <c:order val="0"/>
          <c:tx>
            <c:v>Carbon profile</c:v>
          </c:tx>
          <c:spPr>
            <a:ln w="57150" cap="rnd">
              <a:solidFill>
                <a:srgbClr val="1A3523"/>
              </a:solidFill>
              <a:round/>
            </a:ln>
            <a:effectLst/>
          </c:spPr>
          <c:marker>
            <c:symbol val="none"/>
          </c:marker>
          <c:xVal>
            <c:numRef>
              <c:f>'Carbon accounting options'!$E$3:$E$53</c:f>
              <c:numCache>
                <c:formatCode>General</c:formatCode>
                <c:ptCount val="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numCache>
            </c:numRef>
          </c:xVal>
          <c:yVal>
            <c:numRef>
              <c:f>'Carbon accounting options'!$H$3:$H$53</c:f>
              <c:numCache>
                <c:formatCode>General</c:formatCode>
                <c:ptCount val="51"/>
                <c:pt idx="0">
                  <c:v>0</c:v>
                </c:pt>
                <c:pt idx="1">
                  <c:v>0.4</c:v>
                </c:pt>
                <c:pt idx="2">
                  <c:v>3</c:v>
                </c:pt>
                <c:pt idx="3">
                  <c:v>7</c:v>
                </c:pt>
                <c:pt idx="4">
                  <c:v>25</c:v>
                </c:pt>
                <c:pt idx="5">
                  <c:v>50</c:v>
                </c:pt>
                <c:pt idx="6">
                  <c:v>84</c:v>
                </c:pt>
                <c:pt idx="7">
                  <c:v>111</c:v>
                </c:pt>
                <c:pt idx="8">
                  <c:v>130</c:v>
                </c:pt>
                <c:pt idx="9">
                  <c:v>142</c:v>
                </c:pt>
                <c:pt idx="10">
                  <c:v>163</c:v>
                </c:pt>
                <c:pt idx="11">
                  <c:v>188</c:v>
                </c:pt>
                <c:pt idx="12">
                  <c:v>218</c:v>
                </c:pt>
                <c:pt idx="13">
                  <c:v>249</c:v>
                </c:pt>
                <c:pt idx="14">
                  <c:v>283</c:v>
                </c:pt>
                <c:pt idx="15">
                  <c:v>318</c:v>
                </c:pt>
                <c:pt idx="16">
                  <c:v>354</c:v>
                </c:pt>
                <c:pt idx="17">
                  <c:v>391</c:v>
                </c:pt>
                <c:pt idx="18">
                  <c:v>428</c:v>
                </c:pt>
                <c:pt idx="19">
                  <c:v>464</c:v>
                </c:pt>
                <c:pt idx="20">
                  <c:v>500</c:v>
                </c:pt>
                <c:pt idx="21">
                  <c:v>536</c:v>
                </c:pt>
                <c:pt idx="22">
                  <c:v>570</c:v>
                </c:pt>
                <c:pt idx="23">
                  <c:v>603</c:v>
                </c:pt>
                <c:pt idx="24">
                  <c:v>636</c:v>
                </c:pt>
                <c:pt idx="25">
                  <c:v>666</c:v>
                </c:pt>
                <c:pt idx="26">
                  <c:v>696</c:v>
                </c:pt>
                <c:pt idx="27">
                  <c:v>726</c:v>
                </c:pt>
                <c:pt idx="28">
                  <c:v>755</c:v>
                </c:pt>
                <c:pt idx="29">
                  <c:v>297.90000000000003</c:v>
                </c:pt>
                <c:pt idx="30">
                  <c:v>265.2</c:v>
                </c:pt>
                <c:pt idx="31">
                  <c:v>234.7</c:v>
                </c:pt>
                <c:pt idx="32">
                  <c:v>205.6</c:v>
                </c:pt>
                <c:pt idx="33">
                  <c:v>190.5</c:v>
                </c:pt>
                <c:pt idx="34">
                  <c:v>182.4</c:v>
                </c:pt>
                <c:pt idx="35">
                  <c:v>183.3</c:v>
                </c:pt>
                <c:pt idx="36">
                  <c:v>177.2</c:v>
                </c:pt>
                <c:pt idx="37">
                  <c:v>163.1</c:v>
                </c:pt>
                <c:pt idx="38">
                  <c:v>142</c:v>
                </c:pt>
                <c:pt idx="39">
                  <c:v>163</c:v>
                </c:pt>
                <c:pt idx="40">
                  <c:v>188</c:v>
                </c:pt>
                <c:pt idx="41">
                  <c:v>218</c:v>
                </c:pt>
                <c:pt idx="42">
                  <c:v>249</c:v>
                </c:pt>
                <c:pt idx="43">
                  <c:v>283</c:v>
                </c:pt>
                <c:pt idx="44">
                  <c:v>318</c:v>
                </c:pt>
                <c:pt idx="45">
                  <c:v>354</c:v>
                </c:pt>
                <c:pt idx="46">
                  <c:v>391</c:v>
                </c:pt>
                <c:pt idx="47">
                  <c:v>428</c:v>
                </c:pt>
                <c:pt idx="48">
                  <c:v>464</c:v>
                </c:pt>
                <c:pt idx="49">
                  <c:v>500</c:v>
                </c:pt>
                <c:pt idx="50">
                  <c:v>536</c:v>
                </c:pt>
              </c:numCache>
            </c:numRef>
          </c:yVal>
          <c:smooth val="0"/>
          <c:extLst>
            <c:ext xmlns:c16="http://schemas.microsoft.com/office/drawing/2014/chart" uri="{C3380CC4-5D6E-409C-BE32-E72D297353CC}">
              <c16:uniqueId val="{00000000-E4C7-4ADE-B0AE-3D129D2171EA}"/>
            </c:ext>
          </c:extLst>
        </c:ser>
        <c:ser>
          <c:idx val="0"/>
          <c:order val="1"/>
          <c:tx>
            <c:v>Rotation 1</c:v>
          </c:tx>
          <c:spPr>
            <a:ln w="38100" cap="rnd">
              <a:solidFill>
                <a:srgbClr val="4FA069"/>
              </a:solidFill>
              <a:prstDash val="dash"/>
              <a:round/>
            </a:ln>
            <a:effectLst/>
          </c:spPr>
          <c:marker>
            <c:symbol val="none"/>
          </c:marker>
          <c:xVal>
            <c:numRef>
              <c:f>'Carbon accounting options'!$E$3:$E$53</c:f>
              <c:numCache>
                <c:formatCode>General</c:formatCode>
                <c:ptCount val="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numCache>
            </c:numRef>
          </c:xVal>
          <c:yVal>
            <c:numRef>
              <c:f>'Carbon accounting options'!$F$3:$F$53</c:f>
              <c:numCache>
                <c:formatCode>General</c:formatCode>
                <c:ptCount val="51"/>
                <c:pt idx="0">
                  <c:v>0</c:v>
                </c:pt>
                <c:pt idx="1">
                  <c:v>0.4</c:v>
                </c:pt>
                <c:pt idx="2">
                  <c:v>3</c:v>
                </c:pt>
                <c:pt idx="3">
                  <c:v>7</c:v>
                </c:pt>
                <c:pt idx="4">
                  <c:v>25</c:v>
                </c:pt>
                <c:pt idx="5">
                  <c:v>50</c:v>
                </c:pt>
                <c:pt idx="6">
                  <c:v>84</c:v>
                </c:pt>
                <c:pt idx="7">
                  <c:v>111</c:v>
                </c:pt>
                <c:pt idx="8">
                  <c:v>130</c:v>
                </c:pt>
                <c:pt idx="9">
                  <c:v>142</c:v>
                </c:pt>
                <c:pt idx="10">
                  <c:v>163</c:v>
                </c:pt>
                <c:pt idx="11">
                  <c:v>188</c:v>
                </c:pt>
                <c:pt idx="12">
                  <c:v>218</c:v>
                </c:pt>
                <c:pt idx="13">
                  <c:v>249</c:v>
                </c:pt>
                <c:pt idx="14">
                  <c:v>283</c:v>
                </c:pt>
                <c:pt idx="15">
                  <c:v>318</c:v>
                </c:pt>
                <c:pt idx="16">
                  <c:v>354</c:v>
                </c:pt>
                <c:pt idx="17">
                  <c:v>391</c:v>
                </c:pt>
                <c:pt idx="18">
                  <c:v>428</c:v>
                </c:pt>
                <c:pt idx="19">
                  <c:v>464</c:v>
                </c:pt>
                <c:pt idx="20">
                  <c:v>500</c:v>
                </c:pt>
                <c:pt idx="21">
                  <c:v>536</c:v>
                </c:pt>
                <c:pt idx="22">
                  <c:v>570</c:v>
                </c:pt>
                <c:pt idx="23">
                  <c:v>603</c:v>
                </c:pt>
                <c:pt idx="24">
                  <c:v>636</c:v>
                </c:pt>
                <c:pt idx="25">
                  <c:v>666</c:v>
                </c:pt>
                <c:pt idx="26">
                  <c:v>696</c:v>
                </c:pt>
                <c:pt idx="27">
                  <c:v>726</c:v>
                </c:pt>
                <c:pt idx="28">
                  <c:v>755</c:v>
                </c:pt>
                <c:pt idx="29">
                  <c:v>297.90000000000003</c:v>
                </c:pt>
                <c:pt idx="30">
                  <c:v>264.8</c:v>
                </c:pt>
                <c:pt idx="31">
                  <c:v>231.7</c:v>
                </c:pt>
                <c:pt idx="32">
                  <c:v>198.6</c:v>
                </c:pt>
                <c:pt idx="33">
                  <c:v>165.5</c:v>
                </c:pt>
                <c:pt idx="34">
                  <c:v>132.4</c:v>
                </c:pt>
                <c:pt idx="35">
                  <c:v>99.3</c:v>
                </c:pt>
                <c:pt idx="36">
                  <c:v>66.2</c:v>
                </c:pt>
                <c:pt idx="37">
                  <c:v>33.1</c:v>
                </c:pt>
                <c:pt idx="38">
                  <c:v>0</c:v>
                </c:pt>
              </c:numCache>
            </c:numRef>
          </c:yVal>
          <c:smooth val="0"/>
          <c:extLst>
            <c:ext xmlns:c16="http://schemas.microsoft.com/office/drawing/2014/chart" uri="{C3380CC4-5D6E-409C-BE32-E72D297353CC}">
              <c16:uniqueId val="{00000001-E4C7-4ADE-B0AE-3D129D2171EA}"/>
            </c:ext>
          </c:extLst>
        </c:ser>
        <c:ser>
          <c:idx val="1"/>
          <c:order val="2"/>
          <c:tx>
            <c:v>Rotation 2</c:v>
          </c:tx>
          <c:spPr>
            <a:ln w="38100" cap="rnd">
              <a:solidFill>
                <a:srgbClr val="4FA069"/>
              </a:solidFill>
              <a:prstDash val="dash"/>
              <a:round/>
            </a:ln>
            <a:effectLst/>
          </c:spPr>
          <c:marker>
            <c:symbol val="none"/>
          </c:marker>
          <c:xVal>
            <c:numRef>
              <c:f>'Carbon accounting options'!$E$3:$E$53</c:f>
              <c:numCache>
                <c:formatCode>General</c:formatCode>
                <c:ptCount val="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numCache>
            </c:numRef>
          </c:xVal>
          <c:yVal>
            <c:numRef>
              <c:f>'Carbon accounting options'!$G$3:$G$53</c:f>
              <c:numCache>
                <c:formatCode>General</c:formatCode>
                <c:ptCount val="51"/>
                <c:pt idx="29">
                  <c:v>0</c:v>
                </c:pt>
                <c:pt idx="30">
                  <c:v>0.4</c:v>
                </c:pt>
                <c:pt idx="31">
                  <c:v>3</c:v>
                </c:pt>
                <c:pt idx="32">
                  <c:v>7</c:v>
                </c:pt>
                <c:pt idx="33">
                  <c:v>25</c:v>
                </c:pt>
                <c:pt idx="34">
                  <c:v>50</c:v>
                </c:pt>
                <c:pt idx="35">
                  <c:v>84</c:v>
                </c:pt>
                <c:pt idx="36">
                  <c:v>111</c:v>
                </c:pt>
                <c:pt idx="37">
                  <c:v>130</c:v>
                </c:pt>
                <c:pt idx="38">
                  <c:v>142</c:v>
                </c:pt>
                <c:pt idx="39">
                  <c:v>163</c:v>
                </c:pt>
                <c:pt idx="40">
                  <c:v>188</c:v>
                </c:pt>
                <c:pt idx="41">
                  <c:v>218</c:v>
                </c:pt>
                <c:pt idx="42">
                  <c:v>249</c:v>
                </c:pt>
                <c:pt idx="43">
                  <c:v>283</c:v>
                </c:pt>
                <c:pt idx="44">
                  <c:v>318</c:v>
                </c:pt>
                <c:pt idx="45">
                  <c:v>354</c:v>
                </c:pt>
                <c:pt idx="46">
                  <c:v>391</c:v>
                </c:pt>
                <c:pt idx="47">
                  <c:v>428</c:v>
                </c:pt>
                <c:pt idx="48">
                  <c:v>464</c:v>
                </c:pt>
                <c:pt idx="49">
                  <c:v>500</c:v>
                </c:pt>
                <c:pt idx="50">
                  <c:v>536</c:v>
                </c:pt>
              </c:numCache>
            </c:numRef>
          </c:yVal>
          <c:smooth val="0"/>
          <c:extLst>
            <c:ext xmlns:c16="http://schemas.microsoft.com/office/drawing/2014/chart" uri="{C3380CC4-5D6E-409C-BE32-E72D297353CC}">
              <c16:uniqueId val="{00000002-E4C7-4ADE-B0AE-3D129D2171EA}"/>
            </c:ext>
          </c:extLst>
        </c:ser>
        <c:dLbls>
          <c:showLegendKey val="0"/>
          <c:showVal val="0"/>
          <c:showCatName val="0"/>
          <c:showSerName val="0"/>
          <c:showPercent val="0"/>
          <c:showBubbleSize val="0"/>
        </c:dLbls>
        <c:axId val="193548440"/>
        <c:axId val="193548832"/>
      </c:scatterChart>
      <c:valAx>
        <c:axId val="193548440"/>
        <c:scaling>
          <c:orientation val="minMax"/>
          <c:max val="5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Age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3548832"/>
        <c:crosses val="autoZero"/>
        <c:crossBetween val="midCat"/>
      </c:valAx>
      <c:valAx>
        <c:axId val="19354883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Carbon stored (TCO2)</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3548440"/>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039446201404171E-2"/>
          <c:y val="7.9714998560857661E-2"/>
          <c:w val="0.86060380595812958"/>
          <c:h val="0.81220338763589239"/>
        </c:manualLayout>
      </c:layout>
      <c:scatterChart>
        <c:scatterStyle val="lineMarker"/>
        <c:varyColors val="0"/>
        <c:ser>
          <c:idx val="2"/>
          <c:order val="0"/>
          <c:tx>
            <c:v>Carbon profile</c:v>
          </c:tx>
          <c:spPr>
            <a:ln w="57150" cap="rnd">
              <a:solidFill>
                <a:srgbClr val="1A3523"/>
              </a:solidFill>
              <a:round/>
            </a:ln>
            <a:effectLst/>
          </c:spPr>
          <c:marker>
            <c:symbol val="none"/>
          </c:marker>
          <c:xVal>
            <c:numRef>
              <c:f>'Carbon accounting options'!$E$3:$E$53</c:f>
              <c:numCache>
                <c:formatCode>General</c:formatCode>
                <c:ptCount val="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numCache>
            </c:numRef>
          </c:xVal>
          <c:yVal>
            <c:numRef>
              <c:f>'Carbon accounting options'!$H$3:$H$53</c:f>
              <c:numCache>
                <c:formatCode>General</c:formatCode>
                <c:ptCount val="51"/>
                <c:pt idx="0">
                  <c:v>0</c:v>
                </c:pt>
                <c:pt idx="1">
                  <c:v>0.4</c:v>
                </c:pt>
                <c:pt idx="2">
                  <c:v>3</c:v>
                </c:pt>
                <c:pt idx="3">
                  <c:v>7</c:v>
                </c:pt>
                <c:pt idx="4">
                  <c:v>25</c:v>
                </c:pt>
                <c:pt idx="5">
                  <c:v>50</c:v>
                </c:pt>
                <c:pt idx="6">
                  <c:v>84</c:v>
                </c:pt>
                <c:pt idx="7">
                  <c:v>111</c:v>
                </c:pt>
                <c:pt idx="8">
                  <c:v>130</c:v>
                </c:pt>
                <c:pt idx="9">
                  <c:v>142</c:v>
                </c:pt>
                <c:pt idx="10">
                  <c:v>163</c:v>
                </c:pt>
                <c:pt idx="11">
                  <c:v>188</c:v>
                </c:pt>
                <c:pt idx="12">
                  <c:v>218</c:v>
                </c:pt>
                <c:pt idx="13">
                  <c:v>249</c:v>
                </c:pt>
                <c:pt idx="14">
                  <c:v>283</c:v>
                </c:pt>
                <c:pt idx="15">
                  <c:v>318</c:v>
                </c:pt>
                <c:pt idx="16">
                  <c:v>354</c:v>
                </c:pt>
                <c:pt idx="17">
                  <c:v>391</c:v>
                </c:pt>
                <c:pt idx="18">
                  <c:v>428</c:v>
                </c:pt>
                <c:pt idx="19">
                  <c:v>464</c:v>
                </c:pt>
                <c:pt idx="20">
                  <c:v>500</c:v>
                </c:pt>
                <c:pt idx="21">
                  <c:v>536</c:v>
                </c:pt>
                <c:pt idx="22">
                  <c:v>570</c:v>
                </c:pt>
                <c:pt idx="23">
                  <c:v>603</c:v>
                </c:pt>
                <c:pt idx="24">
                  <c:v>636</c:v>
                </c:pt>
                <c:pt idx="25">
                  <c:v>666</c:v>
                </c:pt>
                <c:pt idx="26">
                  <c:v>696</c:v>
                </c:pt>
                <c:pt idx="27">
                  <c:v>726</c:v>
                </c:pt>
                <c:pt idx="28">
                  <c:v>755</c:v>
                </c:pt>
                <c:pt idx="29">
                  <c:v>297.90000000000003</c:v>
                </c:pt>
                <c:pt idx="30">
                  <c:v>265.2</c:v>
                </c:pt>
                <c:pt idx="31">
                  <c:v>234.7</c:v>
                </c:pt>
                <c:pt idx="32">
                  <c:v>205.6</c:v>
                </c:pt>
                <c:pt idx="33">
                  <c:v>190.5</c:v>
                </c:pt>
                <c:pt idx="34">
                  <c:v>182.4</c:v>
                </c:pt>
                <c:pt idx="35">
                  <c:v>183.3</c:v>
                </c:pt>
                <c:pt idx="36">
                  <c:v>177.2</c:v>
                </c:pt>
                <c:pt idx="37">
                  <c:v>163.1</c:v>
                </c:pt>
                <c:pt idx="38">
                  <c:v>142</c:v>
                </c:pt>
                <c:pt idx="39">
                  <c:v>163</c:v>
                </c:pt>
                <c:pt idx="40">
                  <c:v>188</c:v>
                </c:pt>
                <c:pt idx="41">
                  <c:v>218</c:v>
                </c:pt>
                <c:pt idx="42">
                  <c:v>249</c:v>
                </c:pt>
                <c:pt idx="43">
                  <c:v>283</c:v>
                </c:pt>
                <c:pt idx="44">
                  <c:v>318</c:v>
                </c:pt>
                <c:pt idx="45">
                  <c:v>354</c:v>
                </c:pt>
                <c:pt idx="46">
                  <c:v>391</c:v>
                </c:pt>
                <c:pt idx="47">
                  <c:v>428</c:v>
                </c:pt>
                <c:pt idx="48">
                  <c:v>464</c:v>
                </c:pt>
                <c:pt idx="49">
                  <c:v>500</c:v>
                </c:pt>
                <c:pt idx="50">
                  <c:v>536</c:v>
                </c:pt>
              </c:numCache>
            </c:numRef>
          </c:yVal>
          <c:smooth val="0"/>
          <c:extLst>
            <c:ext xmlns:c16="http://schemas.microsoft.com/office/drawing/2014/chart" uri="{C3380CC4-5D6E-409C-BE32-E72D297353CC}">
              <c16:uniqueId val="{00000000-02BB-476E-9984-F01571314914}"/>
            </c:ext>
          </c:extLst>
        </c:ser>
        <c:dLbls>
          <c:showLegendKey val="0"/>
          <c:showVal val="0"/>
          <c:showCatName val="0"/>
          <c:showSerName val="0"/>
          <c:showPercent val="0"/>
          <c:showBubbleSize val="0"/>
        </c:dLbls>
        <c:axId val="193548440"/>
        <c:axId val="193548832"/>
      </c:scatterChart>
      <c:valAx>
        <c:axId val="193548440"/>
        <c:scaling>
          <c:orientation val="minMax"/>
          <c:max val="5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Age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3548832"/>
        <c:crosses val="autoZero"/>
        <c:crossBetween val="midCat"/>
      </c:valAx>
      <c:valAx>
        <c:axId val="19354883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Carbon stored (TCO2)</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3548440"/>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284380855290461E-2"/>
          <c:y val="5.1637153170066952E-2"/>
          <c:w val="0.90066339244187643"/>
          <c:h val="0.7742708766533638"/>
        </c:manualLayout>
      </c:layout>
      <c:scatterChart>
        <c:scatterStyle val="lineMarker"/>
        <c:varyColors val="0"/>
        <c:ser>
          <c:idx val="2"/>
          <c:order val="0"/>
          <c:tx>
            <c:v>Carbon profile</c:v>
          </c:tx>
          <c:spPr>
            <a:ln w="57150" cap="rnd">
              <a:solidFill>
                <a:srgbClr val="1A3523"/>
              </a:solidFill>
              <a:round/>
            </a:ln>
            <a:effectLst/>
          </c:spPr>
          <c:marker>
            <c:symbol val="none"/>
          </c:marker>
          <c:xVal>
            <c:numRef>
              <c:f>'Intro to permanent (exotic soft'!$E$3:$E$53</c:f>
              <c:numCache>
                <c:formatCode>General</c:formatCode>
                <c:ptCount val="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numCache>
            </c:numRef>
          </c:xVal>
          <c:yVal>
            <c:numRef>
              <c:f>'Intro to permanent (exotic soft'!$F$3:$F$53</c:f>
              <c:numCache>
                <c:formatCode>General</c:formatCode>
                <c:ptCount val="51"/>
                <c:pt idx="0">
                  <c:v>0</c:v>
                </c:pt>
                <c:pt idx="1">
                  <c:v>0.2</c:v>
                </c:pt>
                <c:pt idx="2">
                  <c:v>1</c:v>
                </c:pt>
                <c:pt idx="3">
                  <c:v>3</c:v>
                </c:pt>
                <c:pt idx="4">
                  <c:v>12</c:v>
                </c:pt>
                <c:pt idx="5">
                  <c:v>26</c:v>
                </c:pt>
                <c:pt idx="6">
                  <c:v>45</c:v>
                </c:pt>
                <c:pt idx="7">
                  <c:v>63</c:v>
                </c:pt>
                <c:pt idx="8">
                  <c:v>77</c:v>
                </c:pt>
                <c:pt idx="9">
                  <c:v>87</c:v>
                </c:pt>
                <c:pt idx="10">
                  <c:v>95</c:v>
                </c:pt>
                <c:pt idx="11">
                  <c:v>106</c:v>
                </c:pt>
                <c:pt idx="12">
                  <c:v>118</c:v>
                </c:pt>
                <c:pt idx="13">
                  <c:v>132</c:v>
                </c:pt>
                <c:pt idx="14">
                  <c:v>147</c:v>
                </c:pt>
                <c:pt idx="15">
                  <c:v>163</c:v>
                </c:pt>
                <c:pt idx="16">
                  <c:v>180</c:v>
                </c:pt>
                <c:pt idx="17">
                  <c:v>197</c:v>
                </c:pt>
                <c:pt idx="18">
                  <c:v>214</c:v>
                </c:pt>
                <c:pt idx="19">
                  <c:v>232</c:v>
                </c:pt>
                <c:pt idx="20">
                  <c:v>249</c:v>
                </c:pt>
                <c:pt idx="21">
                  <c:v>266</c:v>
                </c:pt>
                <c:pt idx="22">
                  <c:v>283</c:v>
                </c:pt>
                <c:pt idx="23">
                  <c:v>299</c:v>
                </c:pt>
                <c:pt idx="24">
                  <c:v>315</c:v>
                </c:pt>
                <c:pt idx="25">
                  <c:v>330</c:v>
                </c:pt>
                <c:pt idx="26">
                  <c:v>344</c:v>
                </c:pt>
                <c:pt idx="27">
                  <c:v>359</c:v>
                </c:pt>
                <c:pt idx="28">
                  <c:v>373</c:v>
                </c:pt>
                <c:pt idx="29">
                  <c:v>387</c:v>
                </c:pt>
                <c:pt idx="30">
                  <c:v>400</c:v>
                </c:pt>
                <c:pt idx="31">
                  <c:v>414</c:v>
                </c:pt>
                <c:pt idx="32">
                  <c:v>427</c:v>
                </c:pt>
                <c:pt idx="33">
                  <c:v>440</c:v>
                </c:pt>
                <c:pt idx="34">
                  <c:v>452</c:v>
                </c:pt>
                <c:pt idx="35">
                  <c:v>465</c:v>
                </c:pt>
                <c:pt idx="36">
                  <c:v>477</c:v>
                </c:pt>
                <c:pt idx="37">
                  <c:v>489</c:v>
                </c:pt>
                <c:pt idx="38">
                  <c:v>501</c:v>
                </c:pt>
                <c:pt idx="39">
                  <c:v>512</c:v>
                </c:pt>
                <c:pt idx="40">
                  <c:v>524</c:v>
                </c:pt>
                <c:pt idx="41">
                  <c:v>536</c:v>
                </c:pt>
                <c:pt idx="42">
                  <c:v>547</c:v>
                </c:pt>
                <c:pt idx="43">
                  <c:v>559</c:v>
                </c:pt>
                <c:pt idx="44">
                  <c:v>570</c:v>
                </c:pt>
                <c:pt idx="45">
                  <c:v>582</c:v>
                </c:pt>
                <c:pt idx="46">
                  <c:v>593</c:v>
                </c:pt>
                <c:pt idx="47">
                  <c:v>605</c:v>
                </c:pt>
                <c:pt idx="48">
                  <c:v>617</c:v>
                </c:pt>
                <c:pt idx="49">
                  <c:v>629</c:v>
                </c:pt>
                <c:pt idx="50">
                  <c:v>641</c:v>
                </c:pt>
              </c:numCache>
            </c:numRef>
          </c:yVal>
          <c:smooth val="0"/>
          <c:extLst>
            <c:ext xmlns:c16="http://schemas.microsoft.com/office/drawing/2014/chart" uri="{C3380CC4-5D6E-409C-BE32-E72D297353CC}">
              <c16:uniqueId val="{00000000-A70B-4E43-9EA9-AF1CBBC55F48}"/>
            </c:ext>
          </c:extLst>
        </c:ser>
        <c:ser>
          <c:idx val="0"/>
          <c:order val="1"/>
          <c:tx>
            <c:strRef>
              <c:f>'Intro to permanent (exotic soft'!$G$2</c:f>
              <c:strCache>
                <c:ptCount val="1"/>
                <c:pt idx="0">
                  <c:v>Rotation 2 (averaging)</c:v>
                </c:pt>
              </c:strCache>
            </c:strRef>
          </c:tx>
          <c:spPr>
            <a:ln w="38100" cap="rnd">
              <a:solidFill>
                <a:srgbClr val="B41A60"/>
              </a:solidFill>
              <a:prstDash val="dash"/>
              <a:round/>
            </a:ln>
            <a:effectLst/>
          </c:spPr>
          <c:marker>
            <c:symbol val="none"/>
          </c:marker>
          <c:xVal>
            <c:numRef>
              <c:f>'Intro to permanent (exotic soft'!$E$3:$E$53</c:f>
              <c:numCache>
                <c:formatCode>General</c:formatCode>
                <c:ptCount val="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numCache>
            </c:numRef>
          </c:xVal>
          <c:yVal>
            <c:numRef>
              <c:f>'Intro to permanent (exotic soft'!$G$3:$G$53</c:f>
              <c:numCache>
                <c:formatCode>General</c:formatCode>
                <c:ptCount val="51"/>
                <c:pt idx="0">
                  <c:v>0</c:v>
                </c:pt>
                <c:pt idx="1">
                  <c:v>0.2</c:v>
                </c:pt>
                <c:pt idx="2">
                  <c:v>1</c:v>
                </c:pt>
                <c:pt idx="3">
                  <c:v>3</c:v>
                </c:pt>
                <c:pt idx="4">
                  <c:v>12</c:v>
                </c:pt>
                <c:pt idx="5">
                  <c:v>26</c:v>
                </c:pt>
                <c:pt idx="6">
                  <c:v>45</c:v>
                </c:pt>
                <c:pt idx="7">
                  <c:v>63</c:v>
                </c:pt>
                <c:pt idx="8">
                  <c:v>77</c:v>
                </c:pt>
                <c:pt idx="9">
                  <c:v>87</c:v>
                </c:pt>
                <c:pt idx="10">
                  <c:v>95</c:v>
                </c:pt>
                <c:pt idx="11">
                  <c:v>106</c:v>
                </c:pt>
                <c:pt idx="12">
                  <c:v>118</c:v>
                </c:pt>
                <c:pt idx="13">
                  <c:v>132</c:v>
                </c:pt>
                <c:pt idx="14">
                  <c:v>147</c:v>
                </c:pt>
                <c:pt idx="15">
                  <c:v>163</c:v>
                </c:pt>
                <c:pt idx="16">
                  <c:v>180</c:v>
                </c:pt>
                <c:pt idx="17">
                  <c:v>197</c:v>
                </c:pt>
                <c:pt idx="18">
                  <c:v>214</c:v>
                </c:pt>
                <c:pt idx="19">
                  <c:v>232</c:v>
                </c:pt>
                <c:pt idx="20">
                  <c:v>249</c:v>
                </c:pt>
                <c:pt idx="21">
                  <c:v>266</c:v>
                </c:pt>
                <c:pt idx="22">
                  <c:v>283</c:v>
                </c:pt>
                <c:pt idx="23">
                  <c:v>299</c:v>
                </c:pt>
                <c:pt idx="24">
                  <c:v>299</c:v>
                </c:pt>
                <c:pt idx="25">
                  <c:v>299</c:v>
                </c:pt>
                <c:pt idx="26">
                  <c:v>299</c:v>
                </c:pt>
                <c:pt idx="27">
                  <c:v>299</c:v>
                </c:pt>
                <c:pt idx="28">
                  <c:v>299</c:v>
                </c:pt>
                <c:pt idx="29">
                  <c:v>299</c:v>
                </c:pt>
                <c:pt idx="30">
                  <c:v>299</c:v>
                </c:pt>
                <c:pt idx="31">
                  <c:v>299</c:v>
                </c:pt>
                <c:pt idx="32">
                  <c:v>299</c:v>
                </c:pt>
                <c:pt idx="33">
                  <c:v>299</c:v>
                </c:pt>
                <c:pt idx="34">
                  <c:v>299</c:v>
                </c:pt>
                <c:pt idx="35">
                  <c:v>299</c:v>
                </c:pt>
                <c:pt idx="36">
                  <c:v>299</c:v>
                </c:pt>
                <c:pt idx="37">
                  <c:v>299</c:v>
                </c:pt>
                <c:pt idx="38">
                  <c:v>299</c:v>
                </c:pt>
                <c:pt idx="39">
                  <c:v>299</c:v>
                </c:pt>
                <c:pt idx="40">
                  <c:v>299</c:v>
                </c:pt>
                <c:pt idx="41">
                  <c:v>299</c:v>
                </c:pt>
                <c:pt idx="42">
                  <c:v>299</c:v>
                </c:pt>
                <c:pt idx="43">
                  <c:v>299</c:v>
                </c:pt>
                <c:pt idx="44">
                  <c:v>299</c:v>
                </c:pt>
                <c:pt idx="45">
                  <c:v>299</c:v>
                </c:pt>
                <c:pt idx="46">
                  <c:v>299</c:v>
                </c:pt>
                <c:pt idx="47">
                  <c:v>299</c:v>
                </c:pt>
                <c:pt idx="48">
                  <c:v>299</c:v>
                </c:pt>
                <c:pt idx="49">
                  <c:v>299</c:v>
                </c:pt>
                <c:pt idx="50">
                  <c:v>299</c:v>
                </c:pt>
              </c:numCache>
            </c:numRef>
          </c:yVal>
          <c:smooth val="0"/>
          <c:extLst>
            <c:ext xmlns:c16="http://schemas.microsoft.com/office/drawing/2014/chart" uri="{C3380CC4-5D6E-409C-BE32-E72D297353CC}">
              <c16:uniqueId val="{00000001-A70B-4E43-9EA9-AF1CBBC55F48}"/>
            </c:ext>
          </c:extLst>
        </c:ser>
        <c:dLbls>
          <c:showLegendKey val="0"/>
          <c:showVal val="0"/>
          <c:showCatName val="0"/>
          <c:showSerName val="0"/>
          <c:showPercent val="0"/>
          <c:showBubbleSize val="0"/>
        </c:dLbls>
        <c:axId val="173915208"/>
        <c:axId val="173916384"/>
      </c:scatterChart>
      <c:valAx>
        <c:axId val="173915208"/>
        <c:scaling>
          <c:orientation val="minMax"/>
          <c:max val="50"/>
        </c:scaling>
        <c:delete val="0"/>
        <c:axPos val="b"/>
        <c:title>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sz="1050"/>
                  <a:t>Age</a:t>
                </a:r>
              </a:p>
            </c:rich>
          </c:tx>
          <c:layout>
            <c:manualLayout>
              <c:xMode val="edge"/>
              <c:yMode val="edge"/>
              <c:x val="0.5232304039975566"/>
              <c:y val="0.87855981345060608"/>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3916384"/>
        <c:crosses val="autoZero"/>
        <c:crossBetween val="midCat"/>
      </c:valAx>
      <c:valAx>
        <c:axId val="173916384"/>
        <c:scaling>
          <c:orientation val="minMax"/>
          <c:max val="800"/>
        </c:scaling>
        <c:delete val="0"/>
        <c:axPos val="l"/>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sz="1050"/>
                  <a:t>Carbon stored (TCO2)</a:t>
                </a:r>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3915208"/>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0.88968</cdr:x>
      <cdr:y>0.26266</cdr:y>
    </cdr:from>
    <cdr:to>
      <cdr:x>0.89037</cdr:x>
      <cdr:y>0.88405</cdr:y>
    </cdr:to>
    <cdr:cxnSp macro="">
      <cdr:nvCxnSpPr>
        <cdr:cNvPr id="2" name="Straight Connector 1">
          <a:extLst xmlns:a="http://schemas.openxmlformats.org/drawingml/2006/main">
            <a:ext uri="{FF2B5EF4-FFF2-40B4-BE49-F238E27FC236}">
              <a16:creationId xmlns:a16="http://schemas.microsoft.com/office/drawing/2014/main" id="{2A380505-CADA-494E-BE9C-DC01CD91AA88}"/>
            </a:ext>
          </a:extLst>
        </cdr:cNvPr>
        <cdr:cNvCxnSpPr/>
      </cdr:nvCxnSpPr>
      <cdr:spPr>
        <a:xfrm xmlns:a="http://schemas.openxmlformats.org/drawingml/2006/main" flipH="1">
          <a:off x="6283259" y="870292"/>
          <a:ext cx="4873" cy="2058909"/>
        </a:xfrm>
        <a:prstGeom xmlns:a="http://schemas.openxmlformats.org/drawingml/2006/main" prst="line">
          <a:avLst/>
        </a:prstGeom>
        <a:ln xmlns:a="http://schemas.openxmlformats.org/drawingml/2006/main">
          <a:solidFill>
            <a:schemeClr val="tx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0.62661</cdr:x>
      <cdr:y>0.73833</cdr:y>
    </cdr:from>
    <cdr:to>
      <cdr:x>0.66005</cdr:x>
      <cdr:y>0.73833</cdr:y>
    </cdr:to>
    <cdr:cxnSp macro="">
      <cdr:nvCxnSpPr>
        <cdr:cNvPr id="11" name="Straight Arrow Connector 10">
          <a:extLst xmlns:a="http://schemas.openxmlformats.org/drawingml/2006/main">
            <a:ext uri="{FF2B5EF4-FFF2-40B4-BE49-F238E27FC236}">
              <a16:creationId xmlns:a16="http://schemas.microsoft.com/office/drawing/2014/main" id="{E01FF2AA-22C8-4C30-895A-0736BFE29AF2}"/>
            </a:ext>
          </a:extLst>
        </cdr:cNvPr>
        <cdr:cNvCxnSpPr/>
      </cdr:nvCxnSpPr>
      <cdr:spPr>
        <a:xfrm xmlns:a="http://schemas.openxmlformats.org/drawingml/2006/main">
          <a:off x="5625588" y="2737040"/>
          <a:ext cx="300208" cy="1"/>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0.43784</cdr:x>
      <cdr:y>0.64839</cdr:y>
    </cdr:from>
    <cdr:to>
      <cdr:x>0.6468</cdr:x>
      <cdr:y>0.71256</cdr:y>
    </cdr:to>
    <cdr:sp macro="" textlink="">
      <cdr:nvSpPr>
        <cdr:cNvPr id="13" name="Text Box 4"/>
        <cdr:cNvSpPr txBox="1"/>
      </cdr:nvSpPr>
      <cdr:spPr>
        <a:xfrm xmlns:a="http://schemas.openxmlformats.org/drawingml/2006/main">
          <a:off x="3852083" y="1802728"/>
          <a:ext cx="1838404" cy="178412"/>
        </a:xfrm>
        <a:prstGeom xmlns:a="http://schemas.openxmlformats.org/drawingml/2006/main" prst="rect">
          <a:avLst/>
        </a:prstGeom>
        <a:noFill xmlns:a="http://schemas.openxmlformats.org/drawingml/2006/main"/>
        <a:ln xmlns:a="http://schemas.openxmlformats.org/drawingml/2006/main" w="6350">
          <a:noFill/>
        </a:ln>
        <a:effectLst xmlns:a="http://schemas.openxmlformats.org/drawingml/2006/main"/>
      </cdr:spPr>
      <cdr:style>
        <a:lnRef xmlns:a="http://schemas.openxmlformats.org/drawingml/2006/main" idx="0">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dk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p xmlns:a="http://schemas.openxmlformats.org/drawingml/2006/main">
          <a:r>
            <a:rPr lang="en-NZ" b="1" dirty="0">
              <a:solidFill>
                <a:schemeClr val="bg2">
                  <a:lumMod val="25000"/>
                </a:schemeClr>
              </a:solidFill>
              <a:latin typeface="Arial" panose="020B0604020202020204" pitchFamily="34" charset="0"/>
              <a:cs typeface="Arial" panose="020B0604020202020204" pitchFamily="34" charset="0"/>
            </a:rPr>
            <a:t>Decay of old rotation (roots, branches, etc.)</a:t>
          </a:r>
        </a:p>
      </cdr:txBody>
    </cdr:sp>
  </cdr:relSizeAnchor>
  <cdr:relSizeAnchor xmlns:cdr="http://schemas.openxmlformats.org/drawingml/2006/chartDrawing">
    <cdr:from>
      <cdr:x>0.54261</cdr:x>
      <cdr:y>0.05398</cdr:y>
    </cdr:from>
    <cdr:to>
      <cdr:x>0.61874</cdr:x>
      <cdr:y>0.11815</cdr:y>
    </cdr:to>
    <cdr:sp macro="" textlink="">
      <cdr:nvSpPr>
        <cdr:cNvPr id="4" name="Text Box 4">
          <a:extLst xmlns:a="http://schemas.openxmlformats.org/drawingml/2006/main">
            <a:ext uri="{FF2B5EF4-FFF2-40B4-BE49-F238E27FC236}">
              <a16:creationId xmlns:a16="http://schemas.microsoft.com/office/drawing/2014/main" id="{522F5E88-1CA7-4D50-928A-C77CF2A57934}"/>
            </a:ext>
          </a:extLst>
        </cdr:cNvPr>
        <cdr:cNvSpPr txBox="1"/>
      </cdr:nvSpPr>
      <cdr:spPr>
        <a:xfrm xmlns:a="http://schemas.openxmlformats.org/drawingml/2006/main">
          <a:off x="4773800" y="150082"/>
          <a:ext cx="669782" cy="178412"/>
        </a:xfrm>
        <a:prstGeom xmlns:a="http://schemas.openxmlformats.org/drawingml/2006/main" prst="rect">
          <a:avLst/>
        </a:prstGeom>
        <a:noFill xmlns:a="http://schemas.openxmlformats.org/drawingml/2006/main"/>
        <a:ln xmlns:a="http://schemas.openxmlformats.org/drawingml/2006/main" w="6350">
          <a:noFill/>
        </a:ln>
        <a:effectLst xmlns:a="http://schemas.openxmlformats.org/drawingml/2006/main"/>
      </cdr:spPr>
      <cdr:style>
        <a:lnRef xmlns:a="http://schemas.openxmlformats.org/drawingml/2006/main" idx="0">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dk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NZ" sz="1000" b="1" dirty="0">
              <a:solidFill>
                <a:schemeClr val="bg2">
                  <a:lumMod val="25000"/>
                </a:schemeClr>
              </a:solidFill>
              <a:latin typeface="Arial" panose="020B0604020202020204" pitchFamily="34" charset="0"/>
              <a:cs typeface="Arial" panose="020B0604020202020204" pitchFamily="34" charset="0"/>
            </a:rPr>
            <a:t>Harvest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D40159-4121-4656-9365-607FFDD99694}"/>
              </a:ext>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NZ"/>
          </a:p>
        </p:txBody>
      </p:sp>
      <p:sp>
        <p:nvSpPr>
          <p:cNvPr id="3" name="Date Placeholder 2">
            <a:extLst>
              <a:ext uri="{FF2B5EF4-FFF2-40B4-BE49-F238E27FC236}">
                <a16:creationId xmlns:a16="http://schemas.microsoft.com/office/drawing/2014/main" id="{964E8465-A419-475B-9F96-9B0C46239046}"/>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C0A8E873-3906-4D48-84A2-F26C7757B2C0}" type="datetimeFigureOut">
              <a:rPr lang="en-NZ" smtClean="0"/>
              <a:t>8/11/2023</a:t>
            </a:fld>
            <a:endParaRPr lang="en-NZ"/>
          </a:p>
        </p:txBody>
      </p:sp>
      <p:sp>
        <p:nvSpPr>
          <p:cNvPr id="4" name="Footer Placeholder 3">
            <a:extLst>
              <a:ext uri="{FF2B5EF4-FFF2-40B4-BE49-F238E27FC236}">
                <a16:creationId xmlns:a16="http://schemas.microsoft.com/office/drawing/2014/main" id="{34EDD2C3-9054-40CA-A0C4-20F34675E5C9}"/>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a:extLst>
              <a:ext uri="{FF2B5EF4-FFF2-40B4-BE49-F238E27FC236}">
                <a16:creationId xmlns:a16="http://schemas.microsoft.com/office/drawing/2014/main" id="{48BC61E7-53F0-4EF9-A558-A9B3DBE7C2F5}"/>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D8B8FF90-5964-4F5D-BED2-93A0AA9C9F25}" type="slidenum">
              <a:rPr lang="en-NZ" smtClean="0"/>
              <a:t>‹#›</a:t>
            </a:fld>
            <a:endParaRPr lang="en-NZ"/>
          </a:p>
        </p:txBody>
      </p:sp>
    </p:spTree>
    <p:extLst>
      <p:ext uri="{BB962C8B-B14F-4D97-AF65-F5344CB8AC3E}">
        <p14:creationId xmlns:p14="http://schemas.microsoft.com/office/powerpoint/2010/main" val="1893507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07D7654E-476B-4610-8739-3A4D1F4542E1}" type="datetimeFigureOut">
              <a:rPr lang="en-NZ" smtClean="0"/>
              <a:t>8/11/2023</a:t>
            </a:fld>
            <a:endParaRPr lang="en-NZ"/>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EB918843-CA4A-46D3-9A29-2DCB568FA2FA}" type="slidenum">
              <a:rPr lang="en-NZ" smtClean="0"/>
              <a:t>‹#›</a:t>
            </a:fld>
            <a:endParaRPr lang="en-NZ"/>
          </a:p>
        </p:txBody>
      </p:sp>
    </p:spTree>
    <p:extLst>
      <p:ext uri="{BB962C8B-B14F-4D97-AF65-F5344CB8AC3E}">
        <p14:creationId xmlns:p14="http://schemas.microsoft.com/office/powerpoint/2010/main" val="102843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a:t>The 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The ETS was set up in 2008 to meet New Zealand’s international climate change commitments</a:t>
            </a:r>
          </a:p>
          <a:p>
            <a:pPr marL="171450" indent="-171450">
              <a:buFont typeface="Arial" panose="020B0604020202020204" pitchFamily="34" charset="0"/>
              <a:buChar char="•"/>
            </a:pPr>
            <a:r>
              <a:rPr lang="en-NZ" dirty="0"/>
              <a:t>The ETS is New Zealand’s domestic carbon market. The market sets a price for greenhouse gases to discourage emissions and encourage carbon storage – the idea is that both of these together will drive down net emissions.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200" b="0" i="0" u="none" strike="noStrike" kern="1200" cap="none" spc="0" normalizeH="0" baseline="0" noProof="0" dirty="0">
                <a:ln>
                  <a:noFill/>
                </a:ln>
                <a:solidFill>
                  <a:prstClr val="black"/>
                </a:solidFill>
                <a:effectLst/>
                <a:uLnTx/>
                <a:uFillTx/>
                <a:latin typeface="+mn-lt"/>
                <a:ea typeface="+mn-ea"/>
                <a:cs typeface="+mn-cs"/>
              </a:rPr>
              <a:t>New Zealand chose to implement a market mechanism to incentivise emissions reductions domestically – this is the ETS. Some other countries also implemented market mechanisms:  the EU operates a ‘cap and trade’ ETS and there are similar examples used in California and Quebec. Other common tools to reduce emissions domestically include taxation and regulation of emitters and subsidies to incentivise emissions reductions.</a:t>
            </a:r>
          </a:p>
          <a:p>
            <a:pPr marL="0" indent="0">
              <a:buFont typeface="Arial" panose="020B0604020202020204" pitchFamily="34" charset="0"/>
              <a:buNone/>
            </a:pPr>
            <a:endParaRPr lang="en-NZ" dirty="0"/>
          </a:p>
          <a:p>
            <a:pPr marL="0" indent="0">
              <a:buFont typeface="Arial" panose="020B0604020202020204" pitchFamily="34" charset="0"/>
              <a:buNone/>
            </a:pPr>
            <a:r>
              <a:rPr lang="en-NZ" b="1" dirty="0"/>
              <a:t>International obligations:</a:t>
            </a:r>
          </a:p>
          <a:p>
            <a:pPr marL="171450" indent="-171450">
              <a:buFont typeface="Arial" panose="020B0604020202020204" pitchFamily="34" charset="0"/>
              <a:buChar char="•"/>
            </a:pPr>
            <a:r>
              <a:rPr lang="en-NZ" dirty="0"/>
              <a:t>Our initial obligations were made under the Kyoto Protocol</a:t>
            </a:r>
          </a:p>
          <a:p>
            <a:pPr marL="171450" indent="-171450">
              <a:buFont typeface="Arial" panose="020B0604020202020204" pitchFamily="34" charset="0"/>
              <a:buChar char="•"/>
            </a:pPr>
            <a:r>
              <a:rPr lang="en-NZ" dirty="0"/>
              <a:t>In 2016, New Zealand ratified the Paris Agreement, under which we set a target of reducing our net greenhouse gas emissions by 30% from 2005 levels for the period 2021-2030</a:t>
            </a:r>
            <a:br>
              <a:rPr lang="en-NZ" dirty="0"/>
            </a:br>
            <a:endParaRPr lang="en-NZ" dirty="0"/>
          </a:p>
          <a:p>
            <a:pPr marL="0" indent="0">
              <a:buFont typeface="Arial" panose="020B0604020202020204" pitchFamily="34" charset="0"/>
              <a:buNone/>
            </a:pPr>
            <a:endParaRPr lang="en-NZ" b="1" dirty="0"/>
          </a:p>
          <a:p>
            <a:pPr marL="0" indent="0">
              <a:buFont typeface="Arial" panose="020B0604020202020204" pitchFamily="34" charset="0"/>
              <a:buNone/>
            </a:pPr>
            <a:endParaRPr lang="en-NZ" b="1" dirty="0"/>
          </a:p>
          <a:p>
            <a:pPr marL="0" indent="0">
              <a:buFont typeface="Arial" panose="020B0604020202020204" pitchFamily="34" charset="0"/>
              <a:buNone/>
            </a:pPr>
            <a:r>
              <a:rPr lang="en-NZ" b="1" dirty="0"/>
              <a:t>Sectors included in the ETS</a:t>
            </a:r>
          </a:p>
          <a:p>
            <a:pPr marL="171450" indent="-171450">
              <a:buFont typeface="Arial" panose="020B0604020202020204" pitchFamily="34" charset="0"/>
              <a:buChar char="•"/>
            </a:pPr>
            <a:r>
              <a:rPr lang="en-NZ" dirty="0"/>
              <a:t>New Zealand reports internationally on greenhouse gas emissions and storage from all sectors. However, we only agreed to count some of those sectors and gasses towards our net emissions target, where we had good evidence of baseline levels.</a:t>
            </a:r>
          </a:p>
          <a:p>
            <a:pPr marL="171450" indent="-171450">
              <a:buFont typeface="Arial" panose="020B0604020202020204" pitchFamily="34" charset="0"/>
              <a:buChar char="•"/>
            </a:pPr>
            <a:r>
              <a:rPr lang="en-NZ" dirty="0"/>
              <a:t>The five sectors fully included in the ETS for the domestic market are forestry, waste, stationary energy, liquid fossil fuels, and industrial processing.</a:t>
            </a:r>
          </a:p>
          <a:p>
            <a:pPr marL="171450" indent="-171450">
              <a:buFont typeface="Arial" panose="020B0604020202020204" pitchFamily="34" charset="0"/>
              <a:buChar char="•"/>
            </a:pPr>
            <a:r>
              <a:rPr lang="en-NZ" dirty="0"/>
              <a:t>The agricultural sector is currently not required to account for its emissions. However, there is a sector-led work programme (He Waka Eke Noa) in place to reduce net emissions from agriculture as an alternative to joining the ETS in 2025.</a:t>
            </a:r>
          </a:p>
        </p:txBody>
      </p:sp>
      <p:sp>
        <p:nvSpPr>
          <p:cNvPr id="4" name="Slide Number Placeholder 3"/>
          <p:cNvSpPr>
            <a:spLocks noGrp="1"/>
          </p:cNvSpPr>
          <p:nvPr>
            <p:ph type="sldNum" sz="quarter" idx="5"/>
          </p:nvPr>
        </p:nvSpPr>
        <p:spPr/>
        <p:txBody>
          <a:bodyPr/>
          <a:lstStyle/>
          <a:p>
            <a:pPr marL="0" marR="0" lvl="0" indent="0" algn="r" defTabSz="457148" rtl="0" eaLnBrk="1" fontAlgn="auto" latinLnBrk="0" hangingPunct="1">
              <a:lnSpc>
                <a:spcPct val="100000"/>
              </a:lnSpc>
              <a:spcBef>
                <a:spcPts val="0"/>
              </a:spcBef>
              <a:spcAft>
                <a:spcPts val="0"/>
              </a:spcAft>
              <a:buClrTx/>
              <a:buSzTx/>
              <a:buFontTx/>
              <a:buNone/>
              <a:tabLst/>
              <a:defRPr/>
            </a:pPr>
            <a:fld id="{94706E36-F9DC-43CD-9B9A-12915C466D55}"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48" rtl="0" eaLnBrk="1" fontAlgn="auto" latinLnBrk="0" hangingPunct="1">
                <a:lnSpc>
                  <a:spcPct val="100000"/>
                </a:lnSpc>
                <a:spcBef>
                  <a:spcPts val="0"/>
                </a:spcBef>
                <a:spcAft>
                  <a:spcPts val="0"/>
                </a:spcAft>
                <a:buClrTx/>
                <a:buSzTx/>
                <a:buFontTx/>
                <a:buNone/>
                <a:tabLst/>
                <a:defRPr/>
              </a:pPr>
              <a:t>12</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31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tx1">
                  <a:lumMod val="75000"/>
                  <a:lumOff val="25000"/>
                </a:schemeClr>
              </a:buClr>
              <a:buFont typeface="Arial" panose="020B0604020202020204" pitchFamily="34" charset="0"/>
              <a:buNone/>
            </a:pPr>
            <a:r>
              <a:rPr lang="en-NZ" b="1" dirty="0"/>
              <a:t>From January 2023 there will be a new way to account for the carbon stored in forests, called averaging accounting.</a:t>
            </a:r>
          </a:p>
          <a:p>
            <a:pPr marL="0" indent="0">
              <a:buClr>
                <a:schemeClr val="tx1">
                  <a:lumMod val="75000"/>
                  <a:lumOff val="25000"/>
                </a:schemeClr>
              </a:buClr>
              <a:buFont typeface="Arial" panose="020B0604020202020204" pitchFamily="34" charset="0"/>
              <a:buNone/>
            </a:pPr>
            <a:endParaRPr lang="en-NZ" b="1" dirty="0"/>
          </a:p>
          <a:p>
            <a:pPr marL="0" indent="0">
              <a:buClr>
                <a:schemeClr val="tx1">
                  <a:lumMod val="75000"/>
                  <a:lumOff val="25000"/>
                </a:schemeClr>
              </a:buClr>
              <a:buFont typeface="Arial" panose="020B0604020202020204" pitchFamily="34" charset="0"/>
              <a:buNone/>
            </a:pPr>
            <a:r>
              <a:rPr lang="en-NZ" b="1" dirty="0"/>
              <a:t>For forests registered between 2019 and 2022 you will have the option of staying with the current way we account for carbon – the ‘stock change’ method, or making a switch to averaging</a:t>
            </a:r>
          </a:p>
          <a:p>
            <a:pPr marL="0" indent="0">
              <a:buClr>
                <a:schemeClr val="tx1">
                  <a:lumMod val="75000"/>
                  <a:lumOff val="25000"/>
                </a:schemeClr>
              </a:buClr>
              <a:buFont typeface="Arial" panose="020B0604020202020204" pitchFamily="34" charset="0"/>
              <a:buNone/>
            </a:pPr>
            <a:endParaRPr lang="en-NZ" b="1" dirty="0"/>
          </a:p>
          <a:p>
            <a:pPr marL="0" indent="0">
              <a:buClr>
                <a:schemeClr val="tx1">
                  <a:lumMod val="75000"/>
                  <a:lumOff val="25000"/>
                </a:schemeClr>
              </a:buClr>
              <a:buFont typeface="Arial" panose="020B0604020202020204" pitchFamily="34" charset="0"/>
              <a:buNone/>
            </a:pPr>
            <a:r>
              <a:rPr lang="en-NZ" b="1" dirty="0"/>
              <a:t>For forests that register from 2023, you will only be able to use averaging accounting, unless you register as a permanent forest.</a:t>
            </a:r>
          </a:p>
          <a:p>
            <a:pPr marL="0" indent="0">
              <a:buClr>
                <a:schemeClr val="tx1">
                  <a:lumMod val="75000"/>
                  <a:lumOff val="25000"/>
                </a:schemeClr>
              </a:buClr>
              <a:buFont typeface="Arial" panose="020B0604020202020204" pitchFamily="34" charset="0"/>
              <a:buNone/>
            </a:pPr>
            <a:endParaRPr lang="en-NZ" b="1" dirty="0"/>
          </a:p>
          <a:p>
            <a:pPr marL="0" indent="0">
              <a:buClr>
                <a:schemeClr val="tx1">
                  <a:lumMod val="75000"/>
                  <a:lumOff val="25000"/>
                </a:schemeClr>
              </a:buClr>
              <a:buFont typeface="Arial" panose="020B0604020202020204" pitchFamily="34" charset="0"/>
              <a:buNone/>
            </a:pPr>
            <a:r>
              <a:rPr lang="en-NZ" b="1" dirty="0"/>
              <a:t>Note – at this stage forests registered before 2019 must stay on stock change, but Cabinet will be revisiting this decision end of 2021</a:t>
            </a:r>
            <a:endParaRPr lang="en-NZ" b="0" dirty="0"/>
          </a:p>
          <a:p>
            <a:endParaRPr lang="en-NZ" dirty="0"/>
          </a:p>
        </p:txBody>
      </p:sp>
      <p:sp>
        <p:nvSpPr>
          <p:cNvPr id="4" name="Slide Number Placeholder 3"/>
          <p:cNvSpPr>
            <a:spLocks noGrp="1"/>
          </p:cNvSpPr>
          <p:nvPr>
            <p:ph type="sldNum" sz="quarter" idx="5"/>
          </p:nvPr>
        </p:nvSpPr>
        <p:spPr/>
        <p:txBody>
          <a:bodyPr/>
          <a:lstStyle/>
          <a:p>
            <a:pPr marL="0" marR="0" lvl="0" indent="0" algn="r" defTabSz="457148" rtl="0" eaLnBrk="1" fontAlgn="auto" latinLnBrk="0" hangingPunct="1">
              <a:lnSpc>
                <a:spcPct val="100000"/>
              </a:lnSpc>
              <a:spcBef>
                <a:spcPts val="0"/>
              </a:spcBef>
              <a:spcAft>
                <a:spcPts val="0"/>
              </a:spcAft>
              <a:buClrTx/>
              <a:buSzTx/>
              <a:buFontTx/>
              <a:buNone/>
              <a:tabLst/>
              <a:defRPr/>
            </a:pPr>
            <a:fld id="{94706E36-F9DC-43CD-9B9A-12915C466D55}"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48" rtl="0" eaLnBrk="1" fontAlgn="auto" latinLnBrk="0" hangingPunct="1">
                <a:lnSpc>
                  <a:spcPct val="100000"/>
                </a:lnSpc>
                <a:spcBef>
                  <a:spcPts val="0"/>
                </a:spcBef>
                <a:spcAft>
                  <a:spcPts val="0"/>
                </a:spcAft>
                <a:buClrTx/>
                <a:buSzTx/>
                <a:buFontTx/>
                <a:buNone/>
                <a:tabLst/>
                <a:defRPr/>
              </a:pPr>
              <a:t>23</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921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u="none" kern="1200" dirty="0">
                <a:solidFill>
                  <a:schemeClr val="tx1"/>
                </a:solidFill>
                <a:effectLst/>
                <a:latin typeface="+mn-lt"/>
                <a:ea typeface="+mn-ea"/>
                <a:cs typeface="+mn-cs"/>
              </a:rPr>
              <a:t>As we looked at before, stock change accounting looks at increases and decreases of carbon stored within forest land over time.</a:t>
            </a:r>
          </a:p>
          <a:p>
            <a:endParaRPr lang="en-NZ" sz="1200" b="0" u="none" kern="1200" dirty="0">
              <a:solidFill>
                <a:schemeClr val="tx1"/>
              </a:solidFill>
              <a:effectLst/>
              <a:latin typeface="+mn-lt"/>
              <a:ea typeface="+mn-ea"/>
              <a:cs typeface="+mn-cs"/>
            </a:endParaRPr>
          </a:p>
          <a:p>
            <a:r>
              <a:rPr lang="en-NZ" sz="1200" b="0" u="none" kern="1200" dirty="0">
                <a:solidFill>
                  <a:schemeClr val="tx1"/>
                </a:solidFill>
                <a:effectLst/>
                <a:latin typeface="+mn-lt"/>
                <a:ea typeface="+mn-ea"/>
                <a:cs typeface="+mn-cs"/>
              </a:rPr>
              <a:t>So here we can see carbon stock increases as the forest is grown, then decreases sharply when the forest is harvested. The carbon stock doesn’t drop to zero at harvest because of the residual carbon that we talked about before, which decays over the next ten years. As the new forest is planted and begins to sequester carbon, we see the carbon stock of the forest increase again.</a:t>
            </a:r>
          </a:p>
          <a:p>
            <a:endParaRPr lang="en-NZ" sz="1200" b="0" u="none" kern="1200" dirty="0">
              <a:solidFill>
                <a:schemeClr val="tx1"/>
              </a:solidFill>
              <a:effectLst/>
              <a:latin typeface="+mn-lt"/>
              <a:ea typeface="+mn-ea"/>
              <a:cs typeface="+mn-cs"/>
            </a:endParaRPr>
          </a:p>
          <a:p>
            <a:r>
              <a:rPr lang="en-NZ" sz="1200" b="0" u="none" kern="1200" dirty="0">
                <a:solidFill>
                  <a:schemeClr val="tx1"/>
                </a:solidFill>
                <a:effectLst/>
                <a:latin typeface="+mn-lt"/>
                <a:ea typeface="+mn-ea"/>
                <a:cs typeface="+mn-cs"/>
              </a:rPr>
              <a:t>NZUs are allocated to the participant for increases in carbon, and the participant is required to surrender units when carbon stock decreases.</a:t>
            </a:r>
          </a:p>
          <a:p>
            <a:endParaRPr lang="en-NZ" sz="1200" b="0" u="none" kern="1200" dirty="0">
              <a:solidFill>
                <a:schemeClr val="tx1"/>
              </a:solidFill>
              <a:effectLst/>
              <a:latin typeface="+mn-lt"/>
              <a:ea typeface="+mn-ea"/>
              <a:cs typeface="+mn-cs"/>
            </a:endParaRPr>
          </a:p>
          <a:p>
            <a:r>
              <a:rPr lang="en-NZ" sz="1200" b="0" u="none" kern="1200" dirty="0">
                <a:solidFill>
                  <a:schemeClr val="tx1"/>
                </a:solidFill>
                <a:effectLst/>
                <a:latin typeface="+mn-lt"/>
                <a:ea typeface="+mn-ea"/>
                <a:cs typeface="+mn-cs"/>
              </a:rPr>
              <a:t>&lt;Notes taken from Steven’s MPI public presentation&gt;</a:t>
            </a:r>
          </a:p>
          <a:p>
            <a:endParaRPr lang="en-NZ" sz="1200" b="1" u="sng" kern="1200" dirty="0">
              <a:solidFill>
                <a:schemeClr val="tx1"/>
              </a:solidFill>
              <a:effectLst/>
              <a:latin typeface="+mn-lt"/>
              <a:ea typeface="+mn-ea"/>
              <a:cs typeface="+mn-cs"/>
            </a:endParaRPr>
          </a:p>
          <a:p>
            <a:r>
              <a:rPr lang="en-NZ" sz="1200" b="1" u="sng" kern="1200" dirty="0">
                <a:solidFill>
                  <a:schemeClr val="tx1"/>
                </a:solidFill>
                <a:effectLst/>
                <a:latin typeface="+mn-lt"/>
                <a:ea typeface="+mn-ea"/>
                <a:cs typeface="+mn-cs"/>
              </a:rPr>
              <a:t>Earning and surrendering NZUs</a:t>
            </a:r>
          </a:p>
          <a:p>
            <a:pPr marL="171450" indent="-171450">
              <a:buFont typeface="Arial" panose="020B0604020202020204" pitchFamily="34" charset="0"/>
              <a:buChar char="•"/>
            </a:pPr>
            <a:r>
              <a:rPr lang="en-NZ" sz="1200" kern="1200" dirty="0">
                <a:solidFill>
                  <a:schemeClr val="tx1"/>
                </a:solidFill>
                <a:effectLst/>
                <a:latin typeface="+mn-lt"/>
                <a:ea typeface="+mn-ea"/>
                <a:cs typeface="+mn-cs"/>
              </a:rPr>
              <a:t>Under stock change accounting, you earn units as your forest grows and stores carbon, and you pay back units to the Government if the carbon in your forest decreases. </a:t>
            </a:r>
          </a:p>
          <a:p>
            <a:pPr marL="171450" indent="-171450">
              <a:buFont typeface="Arial" panose="020B0604020202020204" pitchFamily="34" charset="0"/>
              <a:buChar char="•"/>
            </a:pPr>
            <a:r>
              <a:rPr lang="en-NZ" sz="1200" kern="1200" dirty="0">
                <a:solidFill>
                  <a:schemeClr val="tx1"/>
                </a:solidFill>
                <a:effectLst/>
                <a:latin typeface="+mn-lt"/>
                <a:ea typeface="+mn-ea"/>
                <a:cs typeface="+mn-cs"/>
              </a:rPr>
              <a:t>Around 60% of the units you’ve earned will need to be surrendered immediately after harvest. You then continue to repay units to account for the decay in woody debris.</a:t>
            </a:r>
          </a:p>
          <a:p>
            <a:pPr marL="171450" indent="-171450">
              <a:buFont typeface="Arial" panose="020B0604020202020204" pitchFamily="34" charset="0"/>
              <a:buChar char="•"/>
            </a:pPr>
            <a:r>
              <a:rPr lang="en-NZ" sz="1200" kern="1200" dirty="0">
                <a:solidFill>
                  <a:schemeClr val="tx1"/>
                </a:solidFill>
                <a:effectLst/>
                <a:latin typeface="+mn-lt"/>
                <a:ea typeface="+mn-ea"/>
                <a:cs typeface="+mn-cs"/>
              </a:rPr>
              <a:t>If you replant, the new growth from your second rotation will overtake the decay in your previous rotation, and you will begin earning units again (usually in about 10 years, depending on when you replant).</a:t>
            </a:r>
          </a:p>
          <a:p>
            <a:r>
              <a:rPr lang="en-NZ" sz="1200" kern="1200" dirty="0">
                <a:solidFill>
                  <a:schemeClr val="tx1"/>
                </a:solidFill>
                <a:effectLst/>
                <a:latin typeface="+mn-lt"/>
                <a:ea typeface="+mn-ea"/>
                <a:cs typeface="+mn-cs"/>
              </a:rPr>
              <a:t> </a:t>
            </a:r>
          </a:p>
          <a:p>
            <a:r>
              <a:rPr lang="en-NZ" sz="1200" b="1" u="sng" kern="1200" dirty="0">
                <a:solidFill>
                  <a:schemeClr val="tx1"/>
                </a:solidFill>
                <a:effectLst/>
                <a:latin typeface="+mn-lt"/>
                <a:ea typeface="+mn-ea"/>
                <a:cs typeface="+mn-cs"/>
              </a:rPr>
              <a:t>Low-risk units</a:t>
            </a:r>
          </a:p>
          <a:p>
            <a:pPr marL="171450" indent="-171450">
              <a:buFont typeface="Arial" panose="020B0604020202020204" pitchFamily="34" charset="0"/>
              <a:buChar char="•"/>
            </a:pPr>
            <a:r>
              <a:rPr lang="en-NZ" sz="1200" kern="1200" dirty="0">
                <a:solidFill>
                  <a:schemeClr val="tx1"/>
                </a:solidFill>
                <a:effectLst/>
                <a:latin typeface="+mn-lt"/>
                <a:ea typeface="+mn-ea"/>
                <a:cs typeface="+mn-cs"/>
              </a:rPr>
              <a:t>Because the carbon in your forest doesn’t return to zero, there is a portion of units (called “low risk” units) that don’t need to be paid back to the Government (unless you deforest/de-register). </a:t>
            </a:r>
          </a:p>
          <a:p>
            <a:pPr marL="171450" indent="-171450">
              <a:buFont typeface="Arial" panose="020B0604020202020204" pitchFamily="34" charset="0"/>
              <a:buChar char="•"/>
            </a:pPr>
            <a:r>
              <a:rPr lang="en-NZ" sz="1200" kern="1200" dirty="0">
                <a:solidFill>
                  <a:schemeClr val="tx1"/>
                </a:solidFill>
                <a:effectLst/>
                <a:latin typeface="+mn-lt"/>
                <a:ea typeface="+mn-ea"/>
                <a:cs typeface="+mn-cs"/>
              </a:rPr>
              <a:t>To have any of these units left-over after harvest, the forest must have been registered at a young age and be earning units in the ETS early (usually when the forest is below 10 years of age), otherwise all units will need to be paid back to the Crown.</a:t>
            </a:r>
          </a:p>
          <a:p>
            <a:pPr marL="171450" indent="-171450">
              <a:buFont typeface="Arial" panose="020B0604020202020204" pitchFamily="34" charset="0"/>
              <a:buChar char="•"/>
            </a:pPr>
            <a:r>
              <a:rPr lang="en-NZ" sz="1200" kern="1200" dirty="0">
                <a:solidFill>
                  <a:schemeClr val="tx1"/>
                </a:solidFill>
                <a:effectLst/>
                <a:latin typeface="+mn-lt"/>
                <a:ea typeface="+mn-ea"/>
                <a:cs typeface="+mn-cs"/>
              </a:rPr>
              <a:t>If your forest had been previously harvested before it was registered in the ETS, there will be no “low-risk” units from the stock change method.</a:t>
            </a:r>
          </a:p>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740969-92BD-4BE7-9BEE-C92978CD65A9}"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9769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0" dirty="0"/>
              <a:t>Under the new averaging accounting method, the government only issues NZUs up until the average age of the particular type of tree species.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b="0" dirty="0"/>
              <a:t>The average age is different for different types of forest. For Pinus Radiata this is around 16-17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b="0" dirty="0"/>
              <a:t>After a forest reaches its average age, participants will no longer earn units, but will also no longer be required to rep[ay units when the forest is harvested, so long as the forest is replanted within four years. </a:t>
            </a:r>
          </a:p>
          <a:p>
            <a:endParaRPr lang="en-NZ" dirty="0"/>
          </a:p>
          <a:p>
            <a:r>
              <a:rPr lang="en-NZ" dirty="0"/>
              <a:t>&lt;Notes taken from Steven’s public presentation&gt;</a:t>
            </a:r>
          </a:p>
          <a:p>
            <a:endParaRPr lang="en-NZ" dirty="0"/>
          </a:p>
          <a:p>
            <a:r>
              <a:rPr lang="en-NZ" sz="1200" b="1" u="sng" kern="1200" dirty="0">
                <a:solidFill>
                  <a:schemeClr val="tx1"/>
                </a:solidFill>
                <a:effectLst/>
                <a:latin typeface="+mn-lt"/>
                <a:ea typeface="+mn-ea"/>
                <a:cs typeface="+mn-cs"/>
              </a:rPr>
              <a:t>Earning and surrendering NZUs</a:t>
            </a:r>
          </a:p>
          <a:p>
            <a:pPr marL="171450" indent="-171450">
              <a:buFont typeface="Arial" panose="020B0604020202020204" pitchFamily="34" charset="0"/>
              <a:buChar char="•"/>
            </a:pPr>
            <a:r>
              <a:rPr lang="en-NZ" sz="1200" kern="1200" dirty="0">
                <a:solidFill>
                  <a:schemeClr val="tx1"/>
                </a:solidFill>
                <a:effectLst/>
                <a:latin typeface="+mn-lt"/>
                <a:ea typeface="+mn-ea"/>
                <a:cs typeface="+mn-cs"/>
              </a:rPr>
              <a:t>Under averaging accounting, you earn units up until the forest stores the amount of carbon equivalent to it’s long term average carbon stock over several rotations of growth and harvest. </a:t>
            </a:r>
          </a:p>
          <a:p>
            <a:pPr marL="171450" indent="-171450">
              <a:buFont typeface="Arial" panose="020B0604020202020204" pitchFamily="34" charset="0"/>
              <a:buChar char="•"/>
            </a:pPr>
            <a:r>
              <a:rPr lang="en-NZ" sz="1200" kern="1200" dirty="0">
                <a:solidFill>
                  <a:schemeClr val="tx1"/>
                </a:solidFill>
                <a:effectLst/>
                <a:latin typeface="+mn-lt"/>
                <a:ea typeface="+mn-ea"/>
                <a:cs typeface="+mn-cs"/>
              </a:rPr>
              <a:t>The age the forest reaches this point is called its “average age”</a:t>
            </a:r>
          </a:p>
          <a:p>
            <a:pPr marL="171450" indent="-171450">
              <a:buFont typeface="Arial" panose="020B0604020202020204" pitchFamily="34" charset="0"/>
              <a:buChar char="•"/>
            </a:pPr>
            <a:r>
              <a:rPr lang="en-NZ" sz="1200" kern="1200" dirty="0">
                <a:solidFill>
                  <a:schemeClr val="tx1"/>
                </a:solidFill>
                <a:effectLst/>
                <a:latin typeface="+mn-lt"/>
                <a:ea typeface="+mn-ea"/>
                <a:cs typeface="+mn-cs"/>
              </a:rPr>
              <a:t>The average age will be different for different types of forests – for radiata it will be around 16-17 years</a:t>
            </a:r>
          </a:p>
          <a:p>
            <a:pPr marL="171450" indent="-171450">
              <a:buFont typeface="Arial" panose="020B0604020202020204" pitchFamily="34" charset="0"/>
              <a:buChar char="•"/>
            </a:pPr>
            <a:r>
              <a:rPr lang="en-NZ" sz="1200" kern="1200" dirty="0">
                <a:solidFill>
                  <a:schemeClr val="tx1"/>
                </a:solidFill>
                <a:effectLst/>
                <a:latin typeface="+mn-lt"/>
                <a:ea typeface="+mn-ea"/>
                <a:cs typeface="+mn-cs"/>
              </a:rPr>
              <a:t>After the forest reaches its average age it will stop earning units</a:t>
            </a:r>
          </a:p>
          <a:p>
            <a:pPr marL="171450" indent="-171450">
              <a:buFont typeface="Arial" panose="020B0604020202020204" pitchFamily="34" charset="0"/>
              <a:buChar char="•"/>
            </a:pPr>
            <a:r>
              <a:rPr lang="en-NZ" sz="1200" kern="1200" dirty="0">
                <a:solidFill>
                  <a:schemeClr val="tx1"/>
                </a:solidFill>
                <a:effectLst/>
                <a:latin typeface="+mn-lt"/>
                <a:ea typeface="+mn-ea"/>
                <a:cs typeface="+mn-cs"/>
              </a:rPr>
              <a:t>When the forest is harvested, usually no units will be owed </a:t>
            </a:r>
          </a:p>
          <a:p>
            <a:r>
              <a:rPr lang="en-NZ" sz="1200" kern="1200" dirty="0">
                <a:solidFill>
                  <a:schemeClr val="tx1"/>
                </a:solidFill>
                <a:effectLst/>
                <a:latin typeface="+mn-lt"/>
                <a:ea typeface="+mn-ea"/>
                <a:cs typeface="+mn-cs"/>
              </a:rPr>
              <a:t> </a:t>
            </a:r>
          </a:p>
          <a:p>
            <a:r>
              <a:rPr lang="en-NZ" sz="1200" b="1" u="sng" kern="1200" dirty="0">
                <a:solidFill>
                  <a:schemeClr val="tx1"/>
                </a:solidFill>
                <a:effectLst/>
                <a:latin typeface="+mn-lt"/>
                <a:ea typeface="+mn-ea"/>
                <a:cs typeface="+mn-cs"/>
              </a:rPr>
              <a:t>Low-risk units</a:t>
            </a:r>
          </a:p>
          <a:p>
            <a:pPr marL="171450" indent="-171450">
              <a:buFont typeface="Arial" panose="020B0604020202020204" pitchFamily="34" charset="0"/>
              <a:buChar char="•"/>
            </a:pPr>
            <a:r>
              <a:rPr lang="en-NZ" sz="1200" kern="1200" dirty="0">
                <a:solidFill>
                  <a:schemeClr val="tx1"/>
                </a:solidFill>
                <a:effectLst/>
                <a:latin typeface="+mn-lt"/>
                <a:ea typeface="+mn-ea"/>
                <a:cs typeface="+mn-cs"/>
              </a:rPr>
              <a:t>Because units don’t need to be paid back after harvest, the amount of low-risk units earned under averaging is larger than under stock change – </a:t>
            </a:r>
          </a:p>
          <a:p>
            <a:pPr marL="171450" indent="-171450">
              <a:buFont typeface="Arial" panose="020B0604020202020204" pitchFamily="34" charset="0"/>
              <a:buChar char="•"/>
            </a:pPr>
            <a:endParaRPr lang="en-NZ" sz="1200" kern="1200" dirty="0">
              <a:solidFill>
                <a:schemeClr val="tx1"/>
              </a:solidFill>
              <a:effectLst/>
              <a:latin typeface="+mn-lt"/>
              <a:ea typeface="+mn-ea"/>
              <a:cs typeface="+mn-cs"/>
            </a:endParaRPr>
          </a:p>
          <a:p>
            <a:pPr marL="0" indent="0">
              <a:buFont typeface="Arial" panose="020B0604020202020204" pitchFamily="34" charset="0"/>
              <a:buNone/>
            </a:pPr>
            <a:r>
              <a:rPr lang="en-NZ" sz="1200" kern="1200" dirty="0">
                <a:solidFill>
                  <a:schemeClr val="tx1"/>
                </a:solidFill>
                <a:effectLst/>
                <a:latin typeface="+mn-lt"/>
                <a:ea typeface="+mn-ea"/>
                <a:cs typeface="+mn-cs"/>
              </a:rPr>
              <a:t>A key difference with stock change is that units are front-loaded to the start of the first rotation, and later rotations typically won’t earn any units.</a:t>
            </a:r>
          </a:p>
          <a:p>
            <a:pPr marL="0" indent="0">
              <a:buFont typeface="Arial" panose="020B0604020202020204" pitchFamily="34" charset="0"/>
              <a:buNone/>
            </a:pPr>
            <a:endParaRPr lang="en-NZ" sz="1200" kern="1200" dirty="0">
              <a:solidFill>
                <a:schemeClr val="tx1"/>
              </a:solidFill>
              <a:effectLst/>
              <a:latin typeface="+mn-lt"/>
              <a:ea typeface="+mn-ea"/>
              <a:cs typeface="+mn-cs"/>
            </a:endParaRPr>
          </a:p>
          <a:p>
            <a:pPr marL="0" indent="0">
              <a:buFont typeface="Arial" panose="020B0604020202020204" pitchFamily="34" charset="0"/>
              <a:buNone/>
            </a:pPr>
            <a:r>
              <a:rPr lang="en-NZ" sz="1200" kern="1200" dirty="0">
                <a:solidFill>
                  <a:schemeClr val="tx1"/>
                </a:solidFill>
                <a:effectLst/>
                <a:latin typeface="+mn-lt"/>
                <a:ea typeface="+mn-ea"/>
                <a:cs typeface="+mn-cs"/>
              </a:rPr>
              <a:t>Note – the details of how averaging will work in practice are still being decided, but final decisions are expected in mid-2021.</a:t>
            </a:r>
          </a:p>
          <a:p>
            <a:endParaRPr lang="en-NZ" dirty="0"/>
          </a:p>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740969-92BD-4BE7-9BEE-C92978CD65A9}"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752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0" dirty="0"/>
              <a:t>Finally we have the permanent forest category.</a:t>
            </a:r>
          </a:p>
          <a:p>
            <a:endParaRPr lang="en-NZ" b="0" dirty="0"/>
          </a:p>
          <a:p>
            <a:r>
              <a:rPr lang="en-NZ" b="0" dirty="0"/>
              <a:t>To enter the permanent forest category participants need to commit to not clear felling their forest for at least 50 years, although some limited harvesting is allowed.</a:t>
            </a:r>
          </a:p>
          <a:p>
            <a:endParaRPr lang="en-NZ" b="0" dirty="0"/>
          </a:p>
          <a:p>
            <a:r>
              <a:rPr lang="en-NZ" b="0" dirty="0"/>
              <a:t>As you can see on the right side of the graph there, at the end of 50 years in the permanent forest category, participants have three choices:</a:t>
            </a:r>
          </a:p>
          <a:p>
            <a:endParaRPr lang="en-NZ" b="0" dirty="0"/>
          </a:p>
          <a:p>
            <a:pPr marL="228600" indent="-228600">
              <a:buAutoNum type="arabicPeriod"/>
            </a:pPr>
            <a:r>
              <a:rPr lang="en-NZ" b="0" dirty="0"/>
              <a:t>To opt into another 25 years in the permanent forest category,</a:t>
            </a:r>
          </a:p>
          <a:p>
            <a:pPr marL="228600" indent="-228600">
              <a:buAutoNum type="arabicPeriod"/>
            </a:pPr>
            <a:r>
              <a:rPr lang="en-NZ" b="0" dirty="0"/>
              <a:t>To switch to averaging accounting, at which time they will have to repay NZUs back to the average age of the forest, or</a:t>
            </a:r>
          </a:p>
          <a:p>
            <a:pPr marL="228600" indent="-228600">
              <a:buAutoNum type="arabicPeriod"/>
            </a:pPr>
            <a:r>
              <a:rPr lang="en-NZ" b="0" dirty="0"/>
              <a:t>To repay all of their units and exit the emissions trading scheme.</a:t>
            </a:r>
          </a:p>
          <a:p>
            <a:endParaRPr lang="en-NZ"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b="1" dirty="0"/>
              <a:t>&lt;</a:t>
            </a:r>
            <a:r>
              <a:rPr lang="en-NZ" b="0" dirty="0"/>
              <a:t>Notes taken from Steven’s public presentation ppt&gt;</a:t>
            </a:r>
            <a:endParaRPr lang="en-NZ" sz="1200" b="1" kern="1200" dirty="0">
              <a:solidFill>
                <a:schemeClr val="tx1"/>
              </a:solidFill>
              <a:effectLst/>
              <a:latin typeface="+mn-lt"/>
              <a:ea typeface="+mn-ea"/>
              <a:cs typeface="+mn-cs"/>
            </a:endParaRPr>
          </a:p>
          <a:p>
            <a:endParaRPr lang="en-NZ" sz="1200" b="1" kern="1200" dirty="0">
              <a:solidFill>
                <a:schemeClr val="tx1"/>
              </a:solidFill>
              <a:effectLst/>
              <a:latin typeface="+mn-lt"/>
              <a:ea typeface="+mn-ea"/>
              <a:cs typeface="+mn-cs"/>
            </a:endParaRPr>
          </a:p>
          <a:p>
            <a:r>
              <a:rPr lang="en-NZ" dirty="0"/>
              <a:t>From January 2023, people will be able to register new and existing forests into the permanent category.</a:t>
            </a:r>
          </a:p>
          <a:p>
            <a:endParaRPr lang="en-NZ" dirty="0"/>
          </a:p>
          <a:p>
            <a:r>
              <a:rPr lang="en-NZ" dirty="0"/>
              <a:t>Participants will need to commit for a minimum of 50 years and won’t be able to clear-fell harvest during that time (some limited harvesting is allowed)</a:t>
            </a:r>
          </a:p>
          <a:p>
            <a:endParaRPr lang="en-NZ" dirty="0"/>
          </a:p>
          <a:p>
            <a:r>
              <a:rPr lang="en-NZ" dirty="0"/>
              <a:t>Participants in the permanent category will earn tagged ‘permanent’ units that can de differentiated from units earned by rotational forests.</a:t>
            </a:r>
          </a:p>
          <a:p>
            <a:endParaRPr lang="en-NZ" sz="1200" b="1" kern="1200" dirty="0">
              <a:solidFill>
                <a:schemeClr val="tx1"/>
              </a:solidFill>
              <a:effectLst/>
              <a:latin typeface="+mn-lt"/>
              <a:ea typeface="+mn-ea"/>
              <a:cs typeface="+mn-cs"/>
            </a:endParaRPr>
          </a:p>
          <a:p>
            <a:pPr marL="0" indent="0">
              <a:buFont typeface="Arial" panose="020B0604020202020204" pitchFamily="34" charset="0"/>
              <a:buNone/>
            </a:pPr>
            <a:endParaRPr lang="en-NZ"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740969-92BD-4BE7-9BEE-C92978CD65A9}"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274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Massive variation in average carbon for radiata from 205 tonnes  Canterbury/West Coast to 396 tonnes Auckland</a:t>
            </a:r>
          </a:p>
        </p:txBody>
      </p:sp>
      <p:sp>
        <p:nvSpPr>
          <p:cNvPr id="4" name="Slide Number Placeholder 3"/>
          <p:cNvSpPr>
            <a:spLocks noGrp="1"/>
          </p:cNvSpPr>
          <p:nvPr>
            <p:ph type="sldNum" sz="quarter" idx="5"/>
          </p:nvPr>
        </p:nvSpPr>
        <p:spPr/>
        <p:txBody>
          <a:bodyPr/>
          <a:lstStyle/>
          <a:p>
            <a:fld id="{EB918843-CA4A-46D3-9A29-2DCB568FA2FA}" type="slidenum">
              <a:rPr lang="en-NZ" smtClean="0"/>
              <a:t>27</a:t>
            </a:fld>
            <a:endParaRPr lang="en-NZ"/>
          </a:p>
        </p:txBody>
      </p:sp>
    </p:spTree>
    <p:extLst>
      <p:ext uri="{BB962C8B-B14F-4D97-AF65-F5344CB8AC3E}">
        <p14:creationId xmlns:p14="http://schemas.microsoft.com/office/powerpoint/2010/main" val="1615808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527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NZ" b="1" dirty="0"/>
              <a:t>Speaker:</a:t>
            </a:r>
          </a:p>
          <a:p>
            <a:pPr marL="0" indent="0">
              <a:buFont typeface="Arial" panose="020B0604020202020204" pitchFamily="34" charset="0"/>
              <a:buNone/>
            </a:pPr>
            <a:endParaRPr lang="en-NZ" dirty="0"/>
          </a:p>
          <a:p>
            <a:pPr marL="171450" indent="-171450">
              <a:buFont typeface="Arial" panose="020B0604020202020204" pitchFamily="34" charset="0"/>
              <a:buChar char="•"/>
            </a:pPr>
            <a:r>
              <a:rPr lang="en-NZ" dirty="0"/>
              <a:t>The settings for forestry in</a:t>
            </a:r>
            <a:r>
              <a:rPr lang="en-NZ" baseline="0" dirty="0"/>
              <a:t> the ETS are very similar to the settings NZ chose to account for internationally. The intention was that only land being primarily used as a forest would be included in the ETS, and that other trees in the landscape that weren’t primarily forests, e.g. shelterbelts, fruit or nut crops, would not be captured. This is consistent with the objective of the CCRA and the ETS to help NZ reach its international targets. </a:t>
            </a:r>
          </a:p>
          <a:p>
            <a:pPr marL="0" indent="0">
              <a:buFont typeface="Arial" panose="020B0604020202020204" pitchFamily="34" charset="0"/>
              <a:buNone/>
            </a:pPr>
            <a:endParaRPr lang="en-NZ" baseline="0" dirty="0"/>
          </a:p>
          <a:p>
            <a:pPr marL="0" indent="0">
              <a:buFont typeface="Arial" panose="020B0604020202020204" pitchFamily="34" charset="0"/>
              <a:buNone/>
            </a:pPr>
            <a:r>
              <a:rPr lang="en-NZ" baseline="0" dirty="0"/>
              <a:t>The definition used for forest land in the ETS has three criteria:</a:t>
            </a:r>
          </a:p>
          <a:p>
            <a:pPr marL="228600" indent="-228600">
              <a:buFont typeface="Arial" panose="020B0604020202020204" pitchFamily="34" charset="0"/>
              <a:buAutoNum type="arabicPeriod"/>
            </a:pPr>
            <a:r>
              <a:rPr lang="en-NZ" baseline="0" dirty="0"/>
              <a:t>The forest must be made up of 1 ha or more of forest species – a forest species is one that can grow to at least 5m height at maturity where it’s located. Does not include fruit or nut crops.</a:t>
            </a:r>
          </a:p>
          <a:p>
            <a:pPr marL="228600" indent="-228600">
              <a:buFont typeface="Arial" panose="020B0604020202020204" pitchFamily="34" charset="0"/>
              <a:buAutoNum type="arabicPeriod"/>
            </a:pPr>
            <a:r>
              <a:rPr lang="en-NZ" baseline="0" dirty="0"/>
              <a:t>The forest must be likely achieve a tree crown cover of at least 30% in each hectare. Trees should also be less than 15m apart.</a:t>
            </a:r>
          </a:p>
          <a:p>
            <a:pPr marL="228600" indent="-228600">
              <a:buFont typeface="Arial" panose="020B0604020202020204" pitchFamily="34" charset="0"/>
              <a:buAutoNum type="arabicPeriod"/>
            </a:pPr>
            <a:r>
              <a:rPr lang="en-NZ" baseline="0" dirty="0"/>
              <a:t>The forest must be able to achieve an average tree crown width of at least 30m at maturity. Unless contiguous to another area of forest.</a:t>
            </a:r>
          </a:p>
          <a:p>
            <a:endParaRPr lang="en-NZ" dirty="0"/>
          </a:p>
          <a:p>
            <a:r>
              <a:rPr lang="en-NZ" dirty="0"/>
              <a:t>Forest</a:t>
            </a:r>
            <a:r>
              <a:rPr lang="en-NZ" baseline="0" dirty="0"/>
              <a:t> definition is two parts: meets the above, or did meet, been cleared and has not changed to a different land use. </a:t>
            </a:r>
          </a:p>
          <a:p>
            <a:endParaRPr lang="en-NZ" baseline="0" dirty="0"/>
          </a:p>
          <a:p>
            <a:r>
              <a:rPr lang="en-NZ" baseline="0" dirty="0"/>
              <a:t>On the next slide, we will show you an example of forest land that meets the criteria set out above.</a:t>
            </a:r>
            <a:endParaRPr lang="en-NZ" dirty="0"/>
          </a:p>
          <a:p>
            <a:endParaRPr lang="en-NZ" dirty="0"/>
          </a:p>
        </p:txBody>
      </p:sp>
      <p:sp>
        <p:nvSpPr>
          <p:cNvPr id="4" name="Slide Number Placeholder 3"/>
          <p:cNvSpPr>
            <a:spLocks noGrp="1"/>
          </p:cNvSpPr>
          <p:nvPr>
            <p:ph type="sldNum" sz="quarter" idx="5"/>
          </p:nvPr>
        </p:nvSpPr>
        <p:spPr/>
        <p:txBody>
          <a:bodyPr/>
          <a:lstStyle/>
          <a:p>
            <a:pPr marL="0" marR="0" lvl="0" indent="0" algn="r" defTabSz="457148" rtl="0" eaLnBrk="1" fontAlgn="auto" latinLnBrk="0" hangingPunct="1">
              <a:lnSpc>
                <a:spcPct val="100000"/>
              </a:lnSpc>
              <a:spcBef>
                <a:spcPts val="0"/>
              </a:spcBef>
              <a:spcAft>
                <a:spcPts val="0"/>
              </a:spcAft>
              <a:buClrTx/>
              <a:buSzTx/>
              <a:buFontTx/>
              <a:buNone/>
              <a:tabLst/>
              <a:defRPr/>
            </a:pPr>
            <a:fld id="{EB918843-CA4A-46D3-9A29-2DCB568FA2FA}"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48" rtl="0" eaLnBrk="1" fontAlgn="auto" latinLnBrk="0" hangingPunct="1">
                <a:lnSpc>
                  <a:spcPct val="100000"/>
                </a:lnSpc>
                <a:spcBef>
                  <a:spcPts val="0"/>
                </a:spcBef>
                <a:spcAft>
                  <a:spcPts val="0"/>
                </a:spcAft>
                <a:buClrTx/>
                <a:buSzTx/>
                <a:buFontTx/>
                <a:buNone/>
                <a:tabLst/>
                <a:defRPr/>
              </a:pPr>
              <a:t>29</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258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535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marL="0" marR="0" lvl="0" indent="0" algn="r" defTabSz="457148" rtl="0" eaLnBrk="1" fontAlgn="auto" latinLnBrk="0" hangingPunct="1">
              <a:lnSpc>
                <a:spcPct val="100000"/>
              </a:lnSpc>
              <a:spcBef>
                <a:spcPts val="0"/>
              </a:spcBef>
              <a:spcAft>
                <a:spcPts val="0"/>
              </a:spcAft>
              <a:buClrTx/>
              <a:buSzTx/>
              <a:buFontTx/>
              <a:buNone/>
              <a:tabLst/>
              <a:defRPr/>
            </a:pPr>
            <a:fld id="{EB918843-CA4A-46D3-9A29-2DCB568FA2FA}"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48" rtl="0" eaLnBrk="1" fontAlgn="auto" latinLnBrk="0" hangingPunct="1">
                <a:lnSpc>
                  <a:spcPct val="100000"/>
                </a:lnSpc>
                <a:spcBef>
                  <a:spcPts val="0"/>
                </a:spcBef>
                <a:spcAft>
                  <a:spcPts val="0"/>
                </a:spcAft>
                <a:buClrTx/>
                <a:buSzTx/>
                <a:buFontTx/>
                <a:buNone/>
                <a:tabLst/>
                <a:defRPr/>
              </a:pPr>
              <a:t>32</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4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NZ" sz="1200" b="1" i="0" u="none" strike="noStrike" kern="1200" cap="none" spc="0" normalizeH="0" baseline="0" noProof="0" dirty="0">
                <a:ln>
                  <a:noFill/>
                </a:ln>
                <a:solidFill>
                  <a:prstClr val="black"/>
                </a:solidFill>
                <a:effectLst/>
                <a:uLnTx/>
                <a:uFillTx/>
                <a:latin typeface="+mn-lt"/>
                <a:ea typeface="+mn-ea"/>
                <a:cs typeface="+mn-cs"/>
              </a:rPr>
              <a:t>The NZ ETS is a market mechanism with buyers and sellers of carbon.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NZ"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NZ" sz="1200" b="0" i="0" u="none" strike="noStrike" kern="1200" cap="none" spc="0" normalizeH="0" baseline="0" noProof="0" dirty="0">
                <a:ln>
                  <a:noFill/>
                </a:ln>
                <a:solidFill>
                  <a:prstClr val="black"/>
                </a:solidFill>
                <a:effectLst/>
                <a:uLnTx/>
                <a:uFillTx/>
                <a:latin typeface="+mn-lt"/>
                <a:ea typeface="+mn-ea"/>
                <a:cs typeface="+mn-cs"/>
              </a:rPr>
              <a:t>Sequesters (storers of carbon such as new forest owners) are the seller in the market.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200" b="0" i="0" u="none" strike="noStrike" kern="1200" cap="none" spc="0" normalizeH="0" baseline="0" noProof="0" dirty="0">
                <a:ln>
                  <a:noFill/>
                </a:ln>
                <a:solidFill>
                  <a:prstClr val="black"/>
                </a:solidFill>
                <a:effectLst/>
                <a:uLnTx/>
                <a:uFillTx/>
                <a:latin typeface="+mn-lt"/>
                <a:ea typeface="+mn-ea"/>
                <a:cs typeface="+mn-cs"/>
              </a:rPr>
              <a:t>They can earn NZUs from the government for storing carbon which they can choose to hold on to or sell on the market.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NZ"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NZ" sz="1200" b="0" i="0" u="none" strike="noStrike" kern="1200" cap="none" spc="0" normalizeH="0" baseline="0" noProof="0" dirty="0">
                <a:ln>
                  <a:noFill/>
                </a:ln>
                <a:solidFill>
                  <a:prstClr val="black"/>
                </a:solidFill>
                <a:effectLst/>
                <a:uLnTx/>
                <a:uFillTx/>
                <a:latin typeface="+mn-lt"/>
                <a:ea typeface="+mn-ea"/>
                <a:cs typeface="+mn-cs"/>
              </a:rPr>
              <a:t>Emitters are the buyer in the carbon market. They are obligated to surrender NZUs to the government to cover their emissions.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200" b="0" i="0" u="none" strike="noStrike" kern="1200" cap="none" spc="0" normalizeH="0" baseline="0" noProof="0" dirty="0">
                <a:ln>
                  <a:noFill/>
                </a:ln>
                <a:solidFill>
                  <a:prstClr val="black"/>
                </a:solidFill>
                <a:effectLst/>
                <a:uLnTx/>
                <a:uFillTx/>
                <a:latin typeface="+mn-lt"/>
                <a:ea typeface="+mn-ea"/>
                <a:cs typeface="+mn-cs"/>
              </a:rPr>
              <a:t>They must purchase NZUs from the market at the market price</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200" b="0" i="0" u="none" strike="noStrike" kern="1200" cap="none" spc="0" normalizeH="0" baseline="0" noProof="0" dirty="0">
                <a:ln>
                  <a:noFill/>
                </a:ln>
                <a:solidFill>
                  <a:prstClr val="black"/>
                </a:solidFill>
                <a:effectLst/>
                <a:uLnTx/>
                <a:uFillTx/>
                <a:latin typeface="+mn-lt"/>
                <a:ea typeface="+mn-ea"/>
                <a:cs typeface="+mn-cs"/>
              </a:rPr>
              <a:t>Emitters were given an allocation of units when they first came into the scheme.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NZ"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NZ" sz="1200" b="0" i="0" u="none" strike="noStrike" kern="1200" cap="none" spc="0" normalizeH="0" baseline="0" noProof="0" dirty="0">
                <a:ln>
                  <a:noFill/>
                </a:ln>
                <a:solidFill>
                  <a:prstClr val="black"/>
                </a:solidFill>
                <a:effectLst/>
                <a:uLnTx/>
                <a:uFillTx/>
                <a:latin typeface="+mn-lt"/>
                <a:ea typeface="+mn-ea"/>
                <a:cs typeface="+mn-cs"/>
              </a:rPr>
              <a:t>The currency used is the New Zealand Unit (NZU), otherwise known as carbon credits.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200" b="0" i="0" u="none" strike="noStrike" kern="1200" cap="none" spc="0" normalizeH="0" baseline="0" noProof="0" dirty="0">
                <a:ln>
                  <a:noFill/>
                </a:ln>
                <a:solidFill>
                  <a:prstClr val="black"/>
                </a:solidFill>
                <a:effectLst/>
                <a:uLnTx/>
                <a:uFillTx/>
                <a:latin typeface="+mn-lt"/>
                <a:ea typeface="+mn-ea"/>
                <a:cs typeface="+mn-cs"/>
              </a:rPr>
              <a:t>1 NZU is worth 1 tonne of CO2 equivalent, and NZUs are traded through the Emissions Unit Register.</a:t>
            </a:r>
            <a:br>
              <a:rPr kumimoji="0" lang="en-NZ" sz="1200" b="0" i="0" u="none" strike="noStrike" kern="1200" cap="none" spc="0" normalizeH="0" baseline="0" noProof="0" dirty="0">
                <a:ln>
                  <a:noFill/>
                </a:ln>
                <a:solidFill>
                  <a:prstClr val="black"/>
                </a:solidFill>
                <a:effectLst/>
                <a:uLnTx/>
                <a:uFillTx/>
                <a:latin typeface="+mn-lt"/>
                <a:ea typeface="+mn-ea"/>
                <a:cs typeface="+mn-cs"/>
              </a:rPr>
            </a:br>
            <a:br>
              <a:rPr kumimoji="0" lang="en-NZ" sz="1200" b="0" i="0" u="none" strike="noStrike" kern="1200" cap="none" spc="0" normalizeH="0" baseline="0" noProof="0" dirty="0">
                <a:ln>
                  <a:noFill/>
                </a:ln>
                <a:solidFill>
                  <a:prstClr val="black"/>
                </a:solidFill>
                <a:effectLst/>
                <a:uLnTx/>
                <a:uFillTx/>
                <a:latin typeface="+mn-lt"/>
                <a:ea typeface="+mn-ea"/>
                <a:cs typeface="+mn-cs"/>
              </a:rPr>
            </a:br>
            <a:endParaRPr kumimoji="0" lang="en-NZ" sz="1200" b="0" i="0" u="none" strike="noStrike" kern="1200" cap="none" spc="0" normalizeH="0" baseline="0" noProof="0" dirty="0">
              <a:ln>
                <a:noFill/>
              </a:ln>
              <a:solidFill>
                <a:prstClr val="black"/>
              </a:solidFill>
              <a:effectLst/>
              <a:uLnTx/>
              <a:uFillTx/>
              <a:latin typeface="+mn-lt"/>
              <a:ea typeface="+mn-ea"/>
              <a:cs typeface="+mn-cs"/>
            </a:endParaRPr>
          </a:p>
          <a:p>
            <a:endParaRPr lang="en-NZ" dirty="0"/>
          </a:p>
        </p:txBody>
      </p:sp>
      <p:sp>
        <p:nvSpPr>
          <p:cNvPr id="4" name="Slide Number Placeholder 3"/>
          <p:cNvSpPr>
            <a:spLocks noGrp="1"/>
          </p:cNvSpPr>
          <p:nvPr>
            <p:ph type="sldNum" sz="quarter" idx="5"/>
          </p:nvPr>
        </p:nvSpPr>
        <p:spPr/>
        <p:txBody>
          <a:bodyPr/>
          <a:lstStyle/>
          <a:p>
            <a:pPr marL="0" marR="0" lvl="0" indent="0" algn="r" defTabSz="457148" rtl="0" eaLnBrk="1" fontAlgn="auto" latinLnBrk="0" hangingPunct="1">
              <a:lnSpc>
                <a:spcPct val="100000"/>
              </a:lnSpc>
              <a:spcBef>
                <a:spcPts val="0"/>
              </a:spcBef>
              <a:spcAft>
                <a:spcPts val="0"/>
              </a:spcAft>
              <a:buClrTx/>
              <a:buSzTx/>
              <a:buFontTx/>
              <a:buNone/>
              <a:tabLst/>
              <a:defRPr/>
            </a:pPr>
            <a:fld id="{94706E36-F9DC-43CD-9B9A-12915C466D55}"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48" rtl="0" eaLnBrk="1" fontAlgn="auto" latinLnBrk="0" hangingPunct="1">
                <a:lnSpc>
                  <a:spcPct val="100000"/>
                </a:lnSpc>
                <a:spcBef>
                  <a:spcPts val="0"/>
                </a:spcBef>
                <a:spcAft>
                  <a:spcPts val="0"/>
                </a:spcAft>
                <a:buClrTx/>
                <a:buSzTx/>
                <a:buFontTx/>
                <a:buNone/>
                <a:tabLst/>
                <a:defRPr/>
              </a:pPr>
              <a:t>13</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7655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600"/>
              </a:spcBef>
              <a:spcAft>
                <a:spcPts val="1000"/>
              </a:spcAft>
            </a:pPr>
            <a:r>
              <a:rPr lang="en-US" u="sng"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rPr>
              <a:t>Start of planting boom 1:</a:t>
            </a:r>
            <a:r>
              <a:rPr lang="en-US"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rPr>
              <a:t>o State Forest Service Establishe1919 – Name change 1949 to New Zealand Forest Service</a:t>
            </a:r>
            <a:r>
              <a:rPr lang="en-NZ"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rPr>
              <a:t>, </a:t>
            </a:r>
            <a:r>
              <a:rPr lang="en-US"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rPr>
              <a:t>NZIF Established</a:t>
            </a:r>
            <a:r>
              <a:rPr lang="en-NZ"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rPr>
              <a:t>, </a:t>
            </a:r>
            <a:r>
              <a:rPr lang="en-US"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rPr>
              <a:t>Forests Act 1921-22</a:t>
            </a:r>
          </a:p>
          <a:p>
            <a:pPr>
              <a:lnSpc>
                <a:spcPct val="110000"/>
              </a:lnSpc>
              <a:spcBef>
                <a:spcPts val="600"/>
              </a:spcBef>
              <a:spcAft>
                <a:spcPts val="1000"/>
              </a:spcAft>
            </a:pPr>
            <a:r>
              <a:rPr lang="en-US" u="sng"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rPr>
              <a:t>Start of planting boom 2:</a:t>
            </a:r>
            <a:r>
              <a:rPr lang="en-US"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rPr>
              <a:t> Canterbury School of Forestry established</a:t>
            </a:r>
            <a:r>
              <a:rPr lang="en-NZ" dirty="0">
                <a:solidFill>
                  <a:srgbClr val="595959"/>
                </a:solidFill>
                <a:latin typeface="Constantia" panose="02030602050306030303" pitchFamily="18" charset="0"/>
                <a:ea typeface="Constantia" panose="02030602050306030303" pitchFamily="18" charset="0"/>
                <a:cs typeface="Times New Roman" panose="02020603050405020304" pitchFamily="18" charset="0"/>
              </a:rPr>
              <a:t>, </a:t>
            </a:r>
            <a:r>
              <a:rPr lang="en-US"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rPr>
              <a:t>NZ Forest Owners Association established</a:t>
            </a:r>
          </a:p>
          <a:p>
            <a:pPr>
              <a:lnSpc>
                <a:spcPct val="110000"/>
              </a:lnSpc>
              <a:spcBef>
                <a:spcPts val="600"/>
              </a:spcBef>
              <a:spcAft>
                <a:spcPts val="1000"/>
              </a:spcAft>
            </a:pPr>
            <a:r>
              <a:rPr lang="en-US" sz="1200" u="sng"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rPr>
              <a:t>Planting boom 3</a:t>
            </a:r>
            <a:r>
              <a:rPr lang="en-NZ" u="sng" dirty="0">
                <a:solidFill>
                  <a:srgbClr val="595959"/>
                </a:solidFill>
                <a:latin typeface="Constantia" panose="02030602050306030303" pitchFamily="18" charset="0"/>
                <a:ea typeface="Constantia" panose="02030602050306030303" pitchFamily="18" charset="0"/>
                <a:cs typeface="Times New Roman" panose="02020603050405020304" pitchFamily="18" charset="0"/>
              </a:rPr>
              <a:t>: </a:t>
            </a:r>
            <a:r>
              <a:rPr lang="en-US" sz="1200"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rPr>
              <a:t>1987 Privatization of Forest Assets</a:t>
            </a:r>
            <a:r>
              <a:rPr lang="en-NZ" dirty="0">
                <a:solidFill>
                  <a:srgbClr val="595959"/>
                </a:solidFill>
                <a:latin typeface="Constantia" panose="02030602050306030303" pitchFamily="18" charset="0"/>
                <a:ea typeface="Constantia" panose="02030602050306030303" pitchFamily="18" charset="0"/>
                <a:cs typeface="Times New Roman" panose="02020603050405020304" pitchFamily="18" charset="0"/>
              </a:rPr>
              <a:t>, </a:t>
            </a:r>
            <a:r>
              <a:rPr lang="en-US" sz="1200"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rPr>
              <a:t>1991 NZ Forest Accord signed</a:t>
            </a:r>
            <a:r>
              <a:rPr lang="en-NZ" dirty="0">
                <a:solidFill>
                  <a:srgbClr val="595959"/>
                </a:solidFill>
                <a:latin typeface="Constantia" panose="02030602050306030303" pitchFamily="18" charset="0"/>
                <a:ea typeface="Constantia" panose="02030602050306030303" pitchFamily="18" charset="0"/>
                <a:cs typeface="Times New Roman" panose="02020603050405020304" pitchFamily="18" charset="0"/>
              </a:rPr>
              <a:t>, </a:t>
            </a:r>
            <a:r>
              <a:rPr lang="en-US" sz="1200"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rPr>
              <a:t>CRI’s established</a:t>
            </a:r>
          </a:p>
          <a:p>
            <a:pPr>
              <a:lnSpc>
                <a:spcPct val="110000"/>
              </a:lnSpc>
              <a:spcBef>
                <a:spcPts val="600"/>
              </a:spcBef>
              <a:spcAft>
                <a:spcPts val="1000"/>
              </a:spcAft>
            </a:pPr>
            <a:endParaRPr lang="en-US" sz="1200"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a:lnSpc>
                <a:spcPct val="110000"/>
              </a:lnSpc>
              <a:spcBef>
                <a:spcPts val="600"/>
              </a:spcBef>
              <a:spcAft>
                <a:spcPts val="1000"/>
              </a:spcAft>
            </a:pPr>
            <a:r>
              <a:rPr lang="en-US" sz="1200"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rPr>
              <a:t>NZ Perpetual Forests latter became NZ Forest Products – </a:t>
            </a:r>
            <a:r>
              <a:rPr lang="en-US" sz="1200" dirty="0" err="1">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rPr>
              <a:t>Kinleith</a:t>
            </a:r>
            <a:r>
              <a:rPr lang="en-US" sz="1200"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rPr>
              <a:t> Forests (170,000 ha)</a:t>
            </a:r>
            <a:endParaRPr lang="en-NZ" sz="1200"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pPr marL="0" marR="0" lvl="0" indent="0" algn="r" defTabSz="457148" rtl="0" eaLnBrk="1" fontAlgn="auto" latinLnBrk="0" hangingPunct="1">
              <a:lnSpc>
                <a:spcPct val="100000"/>
              </a:lnSpc>
              <a:spcBef>
                <a:spcPts val="0"/>
              </a:spcBef>
              <a:spcAft>
                <a:spcPts val="0"/>
              </a:spcAft>
              <a:buClrTx/>
              <a:buSzTx/>
              <a:buFontTx/>
              <a:buNone/>
              <a:tabLst/>
              <a:defRPr/>
            </a:pPr>
            <a:fld id="{94706E36-F9DC-43CD-9B9A-12915C466D55}"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48" rtl="0" eaLnBrk="1" fontAlgn="auto" latinLnBrk="0" hangingPunct="1">
                <a:lnSpc>
                  <a:spcPct val="100000"/>
                </a:lnSpc>
                <a:spcBef>
                  <a:spcPts val="0"/>
                </a:spcBef>
                <a:spcAft>
                  <a:spcPts val="0"/>
                </a:spcAft>
                <a:buClrTx/>
                <a:buSzTx/>
                <a:buFontTx/>
                <a:buNone/>
                <a:tabLst/>
                <a:defRPr/>
              </a:pPr>
              <a:t>14</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514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NZ" b="1" dirty="0"/>
              <a:t>Speaker:</a:t>
            </a:r>
          </a:p>
          <a:p>
            <a:pPr marL="0" indent="0">
              <a:buFont typeface="Arial" panose="020B0604020202020204" pitchFamily="34" charset="0"/>
              <a:buNone/>
            </a:pPr>
            <a:endParaRPr lang="en-NZ" dirty="0"/>
          </a:p>
          <a:p>
            <a:pPr marL="171450" indent="-171450">
              <a:buFont typeface="Arial" panose="020B0604020202020204" pitchFamily="34" charset="0"/>
              <a:buChar char="•"/>
            </a:pPr>
            <a:r>
              <a:rPr lang="en-NZ" dirty="0"/>
              <a:t>The settings for forestry in</a:t>
            </a:r>
            <a:r>
              <a:rPr lang="en-NZ" baseline="0" dirty="0"/>
              <a:t> the ETS are very similar to the settings NZ chose to account for internationally. The intention was that only land being primarily used as a forest would be included in the ETS, and that other trees in the landscape that weren’t primarily forests, e.g. shelterbelts, fruit or nut crops, would not be captured. This is consistent with the objective of the CCRA and the ETS to help NZ reach its international targets. </a:t>
            </a:r>
          </a:p>
          <a:p>
            <a:pPr marL="0" indent="0">
              <a:buFont typeface="Arial" panose="020B0604020202020204" pitchFamily="34" charset="0"/>
              <a:buNone/>
            </a:pPr>
            <a:endParaRPr lang="en-NZ" baseline="0" dirty="0"/>
          </a:p>
          <a:p>
            <a:pPr marL="0" indent="0">
              <a:buFont typeface="Arial" panose="020B0604020202020204" pitchFamily="34" charset="0"/>
              <a:buNone/>
            </a:pPr>
            <a:r>
              <a:rPr lang="en-NZ" baseline="0" dirty="0"/>
              <a:t>The definition used for forest land in the ETS has three criteria:</a:t>
            </a:r>
          </a:p>
          <a:p>
            <a:pPr marL="228600" indent="-228600">
              <a:buFont typeface="Arial" panose="020B0604020202020204" pitchFamily="34" charset="0"/>
              <a:buAutoNum type="arabicPeriod"/>
            </a:pPr>
            <a:r>
              <a:rPr lang="en-NZ" baseline="0" dirty="0"/>
              <a:t>The forest must be made up of 1 ha or more of forest species – a forest species is one that can grow to at least 5m height at maturity where it’s located. Does not include fruit or nut crops.</a:t>
            </a:r>
          </a:p>
          <a:p>
            <a:pPr marL="228600" indent="-228600">
              <a:buFont typeface="Arial" panose="020B0604020202020204" pitchFamily="34" charset="0"/>
              <a:buAutoNum type="arabicPeriod"/>
            </a:pPr>
            <a:r>
              <a:rPr lang="en-NZ" baseline="0" dirty="0"/>
              <a:t>The forest must be likely achieve a tree crown cover of at least 30% in each hectare. Trees should also be less than 15m apart.</a:t>
            </a:r>
          </a:p>
          <a:p>
            <a:pPr marL="228600" indent="-228600">
              <a:buFont typeface="Arial" panose="020B0604020202020204" pitchFamily="34" charset="0"/>
              <a:buAutoNum type="arabicPeriod"/>
            </a:pPr>
            <a:r>
              <a:rPr lang="en-NZ" baseline="0" dirty="0"/>
              <a:t>The forest must be able to achieve an average tree crown width of at least 30m at maturity. Unless contiguous to another area of forest.</a:t>
            </a:r>
          </a:p>
          <a:p>
            <a:endParaRPr lang="en-NZ" dirty="0"/>
          </a:p>
          <a:p>
            <a:r>
              <a:rPr lang="en-NZ" dirty="0"/>
              <a:t>Forest</a:t>
            </a:r>
            <a:r>
              <a:rPr lang="en-NZ" baseline="0" dirty="0"/>
              <a:t> definition is two parts: meets the above, or did meet, been cleared and has not changed to a different land use. </a:t>
            </a:r>
          </a:p>
          <a:p>
            <a:endParaRPr lang="en-NZ" baseline="0" dirty="0"/>
          </a:p>
          <a:p>
            <a:r>
              <a:rPr lang="en-NZ" baseline="0" dirty="0"/>
              <a:t>On the next slide, we will show you an example of forest land that meets the criteria set out above.</a:t>
            </a:r>
            <a:endParaRPr lang="en-NZ" dirty="0"/>
          </a:p>
          <a:p>
            <a:endParaRPr lang="en-NZ" dirty="0"/>
          </a:p>
        </p:txBody>
      </p:sp>
      <p:sp>
        <p:nvSpPr>
          <p:cNvPr id="4" name="Slide Number Placeholder 3"/>
          <p:cNvSpPr>
            <a:spLocks noGrp="1"/>
          </p:cNvSpPr>
          <p:nvPr>
            <p:ph type="sldNum" sz="quarter" idx="5"/>
          </p:nvPr>
        </p:nvSpPr>
        <p:spPr/>
        <p:txBody>
          <a:bodyPr/>
          <a:lstStyle/>
          <a:p>
            <a:fld id="{EB918843-CA4A-46D3-9A29-2DCB568FA2FA}" type="slidenum">
              <a:rPr lang="en-NZ" smtClean="0"/>
              <a:t>16</a:t>
            </a:fld>
            <a:endParaRPr lang="en-NZ"/>
          </a:p>
        </p:txBody>
      </p:sp>
    </p:spTree>
    <p:extLst>
      <p:ext uri="{BB962C8B-B14F-4D97-AF65-F5344CB8AC3E}">
        <p14:creationId xmlns:p14="http://schemas.microsoft.com/office/powerpoint/2010/main" val="2431142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302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a:p>
            <a:pPr rtl="0" fontAlgn="base"/>
            <a:r>
              <a:rPr lang="en-NZ" sz="1200" b="0" i="0" kern="1200" dirty="0">
                <a:solidFill>
                  <a:schemeClr val="tx1"/>
                </a:solidFill>
                <a:effectLst/>
                <a:latin typeface="+mn-lt"/>
                <a:ea typeface="+mn-ea"/>
                <a:cs typeface="+mn-cs"/>
              </a:rPr>
              <a:t>​</a:t>
            </a:r>
          </a:p>
          <a:p>
            <a:endParaRPr lang="en-NZ" dirty="0"/>
          </a:p>
        </p:txBody>
      </p:sp>
      <p:sp>
        <p:nvSpPr>
          <p:cNvPr id="4" name="Slide Number Placeholder 3"/>
          <p:cNvSpPr>
            <a:spLocks noGrp="1"/>
          </p:cNvSpPr>
          <p:nvPr>
            <p:ph type="sldNum" sz="quarter" idx="5"/>
          </p:nvPr>
        </p:nvSpPr>
        <p:spPr/>
        <p:txBody>
          <a:bodyPr/>
          <a:lstStyle/>
          <a:p>
            <a:fld id="{64740969-92BD-4BE7-9BEE-C92978CD65A9}" type="slidenum">
              <a:rPr lang="en-NZ" smtClean="0"/>
              <a:t>19</a:t>
            </a:fld>
            <a:endParaRPr lang="en-NZ"/>
          </a:p>
        </p:txBody>
      </p:sp>
    </p:spTree>
    <p:extLst>
      <p:ext uri="{BB962C8B-B14F-4D97-AF65-F5344CB8AC3E}">
        <p14:creationId xmlns:p14="http://schemas.microsoft.com/office/powerpoint/2010/main" val="3554986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a:p>
            <a:pPr rtl="0" fontAlgn="base"/>
            <a:r>
              <a:rPr lang="en-NZ" sz="1200" b="0" i="0" kern="1200" dirty="0">
                <a:solidFill>
                  <a:schemeClr val="tx1"/>
                </a:solidFill>
                <a:effectLst/>
                <a:latin typeface="+mn-lt"/>
                <a:ea typeface="+mn-ea"/>
                <a:cs typeface="+mn-cs"/>
              </a:rPr>
              <a:t>280,000ha​</a:t>
            </a:r>
          </a:p>
          <a:p>
            <a:pPr rtl="0" fontAlgn="base"/>
            <a:r>
              <a:rPr lang="en-NZ" sz="1200" b="0" i="0" kern="1200" dirty="0">
                <a:solidFill>
                  <a:schemeClr val="tx1"/>
                </a:solidFill>
                <a:effectLst/>
                <a:latin typeface="+mn-lt"/>
                <a:ea typeface="+mn-ea"/>
                <a:cs typeface="+mn-cs"/>
              </a:rPr>
              <a:t>Approximately 50% of registered P89 along the East Coast</a:t>
            </a:r>
          </a:p>
          <a:p>
            <a:endParaRPr lang="en-NZ" dirty="0"/>
          </a:p>
        </p:txBody>
      </p:sp>
      <p:sp>
        <p:nvSpPr>
          <p:cNvPr id="4" name="Slide Number Placeholder 3"/>
          <p:cNvSpPr>
            <a:spLocks noGrp="1"/>
          </p:cNvSpPr>
          <p:nvPr>
            <p:ph type="sldNum" sz="quarter" idx="5"/>
          </p:nvPr>
        </p:nvSpPr>
        <p:spPr/>
        <p:txBody>
          <a:bodyPr/>
          <a:lstStyle/>
          <a:p>
            <a:fld id="{64740969-92BD-4BE7-9BEE-C92978CD65A9}" type="slidenum">
              <a:rPr lang="en-NZ" smtClean="0"/>
              <a:t>20</a:t>
            </a:fld>
            <a:endParaRPr lang="en-NZ"/>
          </a:p>
        </p:txBody>
      </p:sp>
    </p:spTree>
    <p:extLst>
      <p:ext uri="{BB962C8B-B14F-4D97-AF65-F5344CB8AC3E}">
        <p14:creationId xmlns:p14="http://schemas.microsoft.com/office/powerpoint/2010/main" val="2273826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a:t>Speaker:</a:t>
            </a:r>
          </a:p>
          <a:p>
            <a:endParaRPr lang="en-NZ" b="1" dirty="0"/>
          </a:p>
          <a:p>
            <a:r>
              <a:rPr lang="en-NZ" dirty="0"/>
              <a:t>&lt;Some notes below from Steven Cox MPI ETS public presentation&gt;</a:t>
            </a:r>
            <a:endParaRPr lang="en-NZ" b="1" dirty="0"/>
          </a:p>
          <a:p>
            <a:endParaRPr lang="en-NZ" b="1" dirty="0"/>
          </a:p>
          <a:p>
            <a:pPr marL="171450" indent="-171450">
              <a:buFont typeface="Arial" panose="020B0604020202020204" pitchFamily="34" charset="0"/>
              <a:buChar char="•"/>
            </a:pPr>
            <a:r>
              <a:rPr lang="en-NZ" dirty="0"/>
              <a:t>This image is an example of the concepts previously mentioned that will meet post-1989 forest land in the ETS</a:t>
            </a:r>
          </a:p>
          <a:p>
            <a:pPr marL="171450" indent="-171450">
              <a:buFont typeface="Arial" panose="020B0604020202020204" pitchFamily="34" charset="0"/>
              <a:buChar char="•"/>
            </a:pPr>
            <a:endParaRPr lang="en-NZ" dirty="0"/>
          </a:p>
          <a:p>
            <a:pPr marL="0" indent="0">
              <a:buFont typeface="Arial" panose="020B0604020202020204" pitchFamily="34" charset="0"/>
              <a:buNone/>
            </a:pPr>
            <a:r>
              <a:rPr lang="en-NZ" dirty="0"/>
              <a:t>Remember that</a:t>
            </a:r>
            <a:r>
              <a:rPr lang="en-NZ" baseline="0" dirty="0"/>
              <a:t> to be eligible to earn carbon credits the planted area must meet certain criteria. </a:t>
            </a:r>
          </a:p>
          <a:p>
            <a:pPr marL="0" indent="0">
              <a:buFont typeface="Arial" panose="020B0604020202020204" pitchFamily="34" charset="0"/>
              <a:buNone/>
            </a:pPr>
            <a:r>
              <a:rPr lang="en-NZ" baseline="0" dirty="0"/>
              <a:t>[</a:t>
            </a:r>
            <a:r>
              <a:rPr lang="en-NZ" i="1" baseline="0" dirty="0"/>
              <a:t>Flick through the criteria as they have been covered already</a:t>
            </a:r>
            <a:r>
              <a:rPr lang="en-NZ" baseline="0" dirty="0"/>
              <a:t>] </a:t>
            </a:r>
            <a:endParaRPr lang="en-NZ" dirty="0"/>
          </a:p>
          <a:p>
            <a:pPr marL="228600" indent="-228600">
              <a:buFont typeface="Arial" panose="020B0604020202020204" pitchFamily="34" charset="0"/>
              <a:buAutoNum type="arabicPeriod"/>
            </a:pPr>
            <a:r>
              <a:rPr lang="en-NZ" baseline="0" dirty="0"/>
              <a:t>The forest land is made up of 1 ha or more of forest species – a forest species is one that can grow to at least 5m height at maturity where it’s located.</a:t>
            </a:r>
          </a:p>
          <a:p>
            <a:pPr marL="228600" indent="-228600">
              <a:buFont typeface="Arial" panose="020B0604020202020204" pitchFamily="34" charset="0"/>
              <a:buAutoNum type="arabicPeriod"/>
            </a:pPr>
            <a:r>
              <a:rPr lang="en-NZ" baseline="0" dirty="0"/>
              <a:t>The forest has achieved a crown cover of at least 30% in each hectare at maturity. Trees are less than 15m apart.</a:t>
            </a:r>
          </a:p>
          <a:p>
            <a:pPr marL="228600" indent="-228600">
              <a:buFont typeface="Arial" panose="020B0604020202020204" pitchFamily="34" charset="0"/>
              <a:buAutoNum type="arabicPeriod"/>
            </a:pPr>
            <a:r>
              <a:rPr lang="en-NZ" baseline="0" dirty="0"/>
              <a:t>The forest must be able to achieve an average tree crown width of at least 30m at maturity. Unless contiguous to another area of forest</a:t>
            </a:r>
          </a:p>
          <a:p>
            <a:pPr marL="228600" indent="-228600">
              <a:buFont typeface="Arial" panose="020B0604020202020204" pitchFamily="34" charset="0"/>
              <a:buAutoNum type="arabicPeriod"/>
            </a:pPr>
            <a:r>
              <a:rPr lang="en-NZ" baseline="0" dirty="0"/>
              <a:t>Post-1989 first established</a:t>
            </a:r>
          </a:p>
          <a:p>
            <a:pPr marL="0" indent="0">
              <a:buFont typeface="Arial" panose="020B0604020202020204" pitchFamily="34" charset="0"/>
              <a:buNone/>
            </a:pPr>
            <a:endParaRPr lang="en-NZ" baseline="0" dirty="0"/>
          </a:p>
          <a:p>
            <a:pPr marL="171450" indent="-171450">
              <a:buFont typeface="Arial" panose="020B0604020202020204" pitchFamily="34" charset="0"/>
              <a:buChar char="•"/>
            </a:pPr>
            <a:r>
              <a:rPr lang="en-NZ" baseline="0" dirty="0"/>
              <a:t>However, there is a lot of flexibility in how you meet the criteria. Be strategic about the planting you do on farm to give yourself the option of earning carbon credits should you choose. Often it’s down to planting only a few more trees – Google Earth is a useful tool to map out potential planted areas to give an idea of size and width.</a:t>
            </a:r>
          </a:p>
          <a:p>
            <a:pPr marL="171450" indent="-171450">
              <a:buFont typeface="Arial" panose="020B0604020202020204" pitchFamily="34" charset="0"/>
              <a:buChar char="•"/>
            </a:pPr>
            <a:endParaRPr lang="en-NZ" baseline="0" dirty="0"/>
          </a:p>
          <a:p>
            <a:pPr marL="171450" indent="-171450">
              <a:buFont typeface="Arial" panose="020B0604020202020204" pitchFamily="34" charset="0"/>
              <a:buChar char="•"/>
            </a:pPr>
            <a:r>
              <a:rPr lang="en-NZ" baseline="0" dirty="0"/>
              <a:t>Example 1: Connect up narrow or small planted areas such as riparian buffers, shelterbelts and wetlands to bigger planted areas such as forests and gullies – so long as all of it was established after 1990 then doing this increases the average width and overall size to meet these criteria. Interplant with trees species if needed to meet the 30% crown cover criteria. Note that narrow areas can be difficult to see from aerial imagery so make sure you take lots of photos when you register.</a:t>
            </a:r>
          </a:p>
          <a:p>
            <a:pPr marL="171450" indent="-171450">
              <a:buFont typeface="Arial" panose="020B0604020202020204" pitchFamily="34" charset="0"/>
              <a:buChar char="•"/>
            </a:pPr>
            <a:endParaRPr lang="en-NZ" baseline="0" dirty="0"/>
          </a:p>
          <a:p>
            <a:pPr marL="171450" indent="-171450">
              <a:buFont typeface="Arial" panose="020B0604020202020204" pitchFamily="34" charset="0"/>
              <a:buChar char="•"/>
            </a:pPr>
            <a:r>
              <a:rPr lang="en-NZ" baseline="0" dirty="0"/>
              <a:t>Example 2: If you are space planting poplars and willows for erosion control, consider planting a few more to connect up gully arms to create a much larger overall area. [</a:t>
            </a:r>
            <a:r>
              <a:rPr lang="en-NZ" i="1" baseline="0" dirty="0"/>
              <a:t>The area pictured is registered in the ETS</a:t>
            </a:r>
            <a:r>
              <a:rPr lang="en-NZ" baseline="0" dirty="0"/>
              <a:t>]</a:t>
            </a:r>
          </a:p>
          <a:p>
            <a:pPr marL="171450" indent="-171450">
              <a:buFont typeface="Arial" panose="020B0604020202020204" pitchFamily="34" charset="0"/>
              <a:buChar char="•"/>
            </a:pPr>
            <a:endParaRPr lang="en-NZ" baseline="0" dirty="0"/>
          </a:p>
          <a:p>
            <a:pPr marL="171450" indent="-171450">
              <a:buFont typeface="Arial" panose="020B0604020202020204" pitchFamily="34" charset="0"/>
              <a:buChar char="•"/>
            </a:pPr>
            <a:r>
              <a:rPr lang="en-NZ" baseline="0" dirty="0"/>
              <a:t>Example 3: Establish multiple age classes of woodlots, or register both permanent and rotation forests to maximise the amount of ‘low risk units’ in your portfolio.</a:t>
            </a:r>
            <a:endParaRPr lang="en-NZ" dirty="0"/>
          </a:p>
          <a:p>
            <a:pPr marL="171450" indent="-171450">
              <a:buFont typeface="Arial" panose="020B0604020202020204" pitchFamily="34" charset="0"/>
              <a:buChar char="•"/>
            </a:pPr>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740969-92BD-4BE7-9BEE-C92978CD65A9}"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174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EB918843-CA4A-46D3-9A29-2DCB568FA2FA}" type="slidenum">
              <a:rPr lang="en-NZ" smtClean="0"/>
              <a:t>22</a:t>
            </a:fld>
            <a:endParaRPr lang="en-NZ"/>
          </a:p>
        </p:txBody>
      </p:sp>
    </p:spTree>
    <p:extLst>
      <p:ext uri="{BB962C8B-B14F-4D97-AF65-F5344CB8AC3E}">
        <p14:creationId xmlns:p14="http://schemas.microsoft.com/office/powerpoint/2010/main" val="2542944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8.jp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chart" Target="../charts/chart3.xml"/><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chart" Target="../charts/chart2.xml"/><Relationship Id="rId5" Type="http://schemas.openxmlformats.org/officeDocument/2006/relationships/chart" Target="../charts/chart1.xml"/><Relationship Id="rId10"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17.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 Id="rId5" Type="http://schemas.openxmlformats.org/officeDocument/2006/relationships/chart" Target="../charts/chart4.xml"/><Relationship Id="rId4"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C1E449A8-337A-7A4C-A6A7-AB853987E81E}"/>
              </a:ext>
            </a:extLst>
          </p:cNvPr>
          <p:cNvSpPr>
            <a:spLocks noGrp="1"/>
          </p:cNvSpPr>
          <p:nvPr>
            <p:ph type="pic" sz="quarter" idx="11" hasCustomPrompt="1"/>
          </p:nvPr>
        </p:nvSpPr>
        <p:spPr>
          <a:xfrm>
            <a:off x="0" y="0"/>
            <a:ext cx="9144000" cy="5143500"/>
          </a:xfrm>
          <a:prstGeom prst="rect">
            <a:avLst/>
          </a:prstGeom>
          <a:noFill/>
        </p:spPr>
        <p:txBody>
          <a:bodyPr/>
          <a:lstStyle>
            <a:lvl1pPr marL="0" indent="0" algn="r">
              <a:buNone/>
              <a:defRPr/>
            </a:lvl1pPr>
          </a:lstStyle>
          <a:p>
            <a:r>
              <a:rPr lang="en-US" dirty="0"/>
              <a:t>Click icon to insert image</a:t>
            </a:r>
          </a:p>
        </p:txBody>
      </p:sp>
      <p:sp>
        <p:nvSpPr>
          <p:cNvPr id="12" name="Title 10">
            <a:extLst>
              <a:ext uri="{FF2B5EF4-FFF2-40B4-BE49-F238E27FC236}">
                <a16:creationId xmlns:a16="http://schemas.microsoft.com/office/drawing/2014/main" id="{1B49611E-60E1-9F40-AEBD-452916E9C525}"/>
              </a:ext>
            </a:extLst>
          </p:cNvPr>
          <p:cNvSpPr>
            <a:spLocks noGrp="1"/>
          </p:cNvSpPr>
          <p:nvPr>
            <p:ph type="title" hasCustomPrompt="1"/>
          </p:nvPr>
        </p:nvSpPr>
        <p:spPr>
          <a:xfrm>
            <a:off x="-2" y="2058880"/>
            <a:ext cx="5716800" cy="854620"/>
          </a:xfrm>
          <a:prstGeom prst="rect">
            <a:avLst/>
          </a:prstGeom>
          <a:solidFill>
            <a:schemeClr val="bg1">
              <a:alpha val="80000"/>
            </a:schemeClr>
          </a:solidFill>
        </p:spPr>
        <p:txBody>
          <a:bodyPr vert="horz" lIns="360000" tIns="252000" rIns="360000" bIns="45715" anchor="b">
            <a:spAutoFit/>
          </a:bodyPr>
          <a:lstStyle>
            <a:lvl1pPr algn="l">
              <a:defRPr sz="3600" b="1">
                <a:solidFill>
                  <a:schemeClr val="accent1"/>
                </a:solidFill>
                <a:latin typeface="Arial"/>
                <a:cs typeface="Arial"/>
              </a:defRPr>
            </a:lvl1pPr>
          </a:lstStyle>
          <a:p>
            <a:r>
              <a:rPr lang="en-AU" dirty="0"/>
              <a:t>Title</a:t>
            </a:r>
            <a:endParaRPr lang="en-US" dirty="0"/>
          </a:p>
        </p:txBody>
      </p:sp>
      <p:sp>
        <p:nvSpPr>
          <p:cNvPr id="13" name="Text Placeholder 13">
            <a:extLst>
              <a:ext uri="{FF2B5EF4-FFF2-40B4-BE49-F238E27FC236}">
                <a16:creationId xmlns:a16="http://schemas.microsoft.com/office/drawing/2014/main" id="{B08B11CE-0010-3B41-BE82-A1D2B20DCD89}"/>
              </a:ext>
            </a:extLst>
          </p:cNvPr>
          <p:cNvSpPr>
            <a:spLocks noGrp="1"/>
          </p:cNvSpPr>
          <p:nvPr>
            <p:ph type="body" sz="quarter" idx="10"/>
          </p:nvPr>
        </p:nvSpPr>
        <p:spPr>
          <a:xfrm>
            <a:off x="-2" y="2913502"/>
            <a:ext cx="5716800" cy="608399"/>
          </a:xfrm>
          <a:prstGeom prst="rect">
            <a:avLst/>
          </a:prstGeom>
          <a:solidFill>
            <a:schemeClr val="bg1">
              <a:alpha val="80000"/>
            </a:schemeClr>
          </a:solidFill>
        </p:spPr>
        <p:txBody>
          <a:bodyPr vert="horz" lIns="370800" tIns="45715" rIns="360000" bIns="252000">
            <a:spAutoFit/>
          </a:bodyPr>
          <a:lstStyle>
            <a:lvl1pPr marL="0" indent="0">
              <a:buNone/>
              <a:defRPr sz="2000">
                <a:solidFill>
                  <a:schemeClr val="tx1"/>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p:txBody>
      </p:sp>
    </p:spTree>
    <p:extLst>
      <p:ext uri="{BB962C8B-B14F-4D97-AF65-F5344CB8AC3E}">
        <p14:creationId xmlns:p14="http://schemas.microsoft.com/office/powerpoint/2010/main" val="2012298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2 Images">
    <p:spTree>
      <p:nvGrpSpPr>
        <p:cNvPr id="1" name=""/>
        <p:cNvGrpSpPr/>
        <p:nvPr/>
      </p:nvGrpSpPr>
      <p:grpSpPr>
        <a:xfrm>
          <a:off x="0" y="0"/>
          <a:ext cx="0" cy="0"/>
          <a:chOff x="0" y="0"/>
          <a:chExt cx="0" cy="0"/>
        </a:xfrm>
      </p:grpSpPr>
      <p:sp>
        <p:nvSpPr>
          <p:cNvPr id="9" name="Text Placeholder 13">
            <a:extLst>
              <a:ext uri="{FF2B5EF4-FFF2-40B4-BE49-F238E27FC236}">
                <a16:creationId xmlns:a16="http://schemas.microsoft.com/office/drawing/2014/main" id="{F4CE5F8B-BEF2-B14A-BB48-5F256822F1EC}"/>
              </a:ext>
            </a:extLst>
          </p:cNvPr>
          <p:cNvSpPr>
            <a:spLocks noGrp="1"/>
          </p:cNvSpPr>
          <p:nvPr>
            <p:ph type="body" sz="quarter" idx="10"/>
          </p:nvPr>
        </p:nvSpPr>
        <p:spPr>
          <a:xfrm>
            <a:off x="316073" y="1264506"/>
            <a:ext cx="4699794" cy="3098854"/>
          </a:xfrm>
          <a:prstGeom prst="rect">
            <a:avLst/>
          </a:prstGeom>
        </p:spPr>
        <p:txBody>
          <a:bodyPr vert="horz" lIns="91430" tIns="45715" rIns="91430" bIns="45715"/>
          <a:lstStyle>
            <a:lvl1pPr marL="0" indent="0">
              <a:buNone/>
              <a:defRPr sz="2000">
                <a:solidFill>
                  <a:schemeClr val="tx1">
                    <a:lumMod val="75000"/>
                    <a:lumOff val="25000"/>
                  </a:schemeClr>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p:txBody>
      </p:sp>
      <p:sp>
        <p:nvSpPr>
          <p:cNvPr id="10" name="Title 10">
            <a:extLst>
              <a:ext uri="{FF2B5EF4-FFF2-40B4-BE49-F238E27FC236}">
                <a16:creationId xmlns:a16="http://schemas.microsoft.com/office/drawing/2014/main" id="{EAE8A82C-C6C7-AF47-905D-05B46520E680}"/>
              </a:ext>
            </a:extLst>
          </p:cNvPr>
          <p:cNvSpPr>
            <a:spLocks noGrp="1"/>
          </p:cNvSpPr>
          <p:nvPr>
            <p:ph type="title" hasCustomPrompt="1"/>
          </p:nvPr>
        </p:nvSpPr>
        <p:spPr>
          <a:xfrm>
            <a:off x="316077" y="297878"/>
            <a:ext cx="4699792" cy="857250"/>
          </a:xfrm>
          <a:prstGeom prst="rect">
            <a:avLst/>
          </a:prstGeom>
        </p:spPr>
        <p:txBody>
          <a:bodyPr vert="horz" lIns="91430" tIns="45715" rIns="91430" bIns="45715"/>
          <a:lstStyle>
            <a:lvl1pPr algn="l">
              <a:defRPr sz="3200">
                <a:solidFill>
                  <a:schemeClr val="accent1"/>
                </a:solidFill>
                <a:latin typeface="Arial"/>
                <a:cs typeface="Arial"/>
              </a:defRPr>
            </a:lvl1pPr>
          </a:lstStyle>
          <a:p>
            <a:r>
              <a:rPr lang="en-AU" dirty="0"/>
              <a:t>Heading</a:t>
            </a:r>
            <a:endParaRPr lang="en-US" dirty="0"/>
          </a:p>
        </p:txBody>
      </p:sp>
      <p:sp>
        <p:nvSpPr>
          <p:cNvPr id="12" name="Picture Placeholder 11">
            <a:extLst>
              <a:ext uri="{FF2B5EF4-FFF2-40B4-BE49-F238E27FC236}">
                <a16:creationId xmlns:a16="http://schemas.microsoft.com/office/drawing/2014/main" id="{9AB1DAB2-7DF4-1940-8400-DEC08E6E2051}"/>
              </a:ext>
            </a:extLst>
          </p:cNvPr>
          <p:cNvSpPr>
            <a:spLocks noGrp="1"/>
          </p:cNvSpPr>
          <p:nvPr>
            <p:ph type="pic" sz="quarter" idx="11"/>
          </p:nvPr>
        </p:nvSpPr>
        <p:spPr>
          <a:xfrm>
            <a:off x="5150773" y="-1"/>
            <a:ext cx="3993227" cy="2269788"/>
          </a:xfrm>
          <a:prstGeom prst="rect">
            <a:avLst/>
          </a:prstGeom>
        </p:spPr>
        <p:txBody>
          <a:bodyPr/>
          <a:lstStyle>
            <a:lvl1pPr marL="0" indent="0">
              <a:buNone/>
              <a:defRPr/>
            </a:lvl1pPr>
          </a:lstStyle>
          <a:p>
            <a:r>
              <a:rPr lang="en-US"/>
              <a:t>Click icon to add picture</a:t>
            </a:r>
            <a:endParaRPr lang="en-US" dirty="0"/>
          </a:p>
        </p:txBody>
      </p:sp>
      <p:sp>
        <p:nvSpPr>
          <p:cNvPr id="16" name="Rectangle 15">
            <a:extLst>
              <a:ext uri="{FF2B5EF4-FFF2-40B4-BE49-F238E27FC236}">
                <a16:creationId xmlns:a16="http://schemas.microsoft.com/office/drawing/2014/main" id="{0C3F63E4-5DEE-E549-8AD9-DCEB2B8BA78C}"/>
              </a:ext>
            </a:extLst>
          </p:cNvPr>
          <p:cNvSpPr/>
          <p:nvPr userDrawn="1"/>
        </p:nvSpPr>
        <p:spPr>
          <a:xfrm>
            <a:off x="3" y="281599"/>
            <a:ext cx="138043" cy="63688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29" tIns="45716" rIns="91429" bIns="45716" rtlCol="0" anchor="ctr"/>
          <a:lstStyle/>
          <a:p>
            <a:pPr algn="ctr"/>
            <a:endParaRPr lang="en-US" sz="1801"/>
          </a:p>
        </p:txBody>
      </p:sp>
      <p:sp>
        <p:nvSpPr>
          <p:cNvPr id="11" name="Rectangle 10">
            <a:extLst>
              <a:ext uri="{FF2B5EF4-FFF2-40B4-BE49-F238E27FC236}">
                <a16:creationId xmlns:a16="http://schemas.microsoft.com/office/drawing/2014/main" id="{63DEEE66-9A86-4094-8D3B-561F864523AD}"/>
              </a:ext>
            </a:extLst>
          </p:cNvPr>
          <p:cNvSpPr/>
          <p:nvPr userDrawn="1"/>
        </p:nvSpPr>
        <p:spPr>
          <a:xfrm>
            <a:off x="0" y="4572000"/>
            <a:ext cx="9144000"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1" dirty="0"/>
              <a:t>v</a:t>
            </a:r>
          </a:p>
        </p:txBody>
      </p:sp>
      <p:cxnSp>
        <p:nvCxnSpPr>
          <p:cNvPr id="15" name="Straight Connector 14">
            <a:extLst>
              <a:ext uri="{FF2B5EF4-FFF2-40B4-BE49-F238E27FC236}">
                <a16:creationId xmlns:a16="http://schemas.microsoft.com/office/drawing/2014/main" id="{6AD78565-AD9A-47BF-8AC8-30FD58D277C6}"/>
              </a:ext>
            </a:extLst>
          </p:cNvPr>
          <p:cNvCxnSpPr>
            <a:cxnSpLocks/>
          </p:cNvCxnSpPr>
          <p:nvPr userDrawn="1"/>
        </p:nvCxnSpPr>
        <p:spPr>
          <a:xfrm>
            <a:off x="0" y="4572000"/>
            <a:ext cx="9144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8" name="Picture Placeholder 11">
            <a:extLst>
              <a:ext uri="{FF2B5EF4-FFF2-40B4-BE49-F238E27FC236}">
                <a16:creationId xmlns:a16="http://schemas.microsoft.com/office/drawing/2014/main" id="{94E31ECE-48CB-4F75-91EF-E61F5943BF52}"/>
              </a:ext>
            </a:extLst>
          </p:cNvPr>
          <p:cNvSpPr>
            <a:spLocks noGrp="1"/>
          </p:cNvSpPr>
          <p:nvPr>
            <p:ph type="pic" sz="quarter" idx="12"/>
          </p:nvPr>
        </p:nvSpPr>
        <p:spPr>
          <a:xfrm>
            <a:off x="5150773" y="2302213"/>
            <a:ext cx="3993227" cy="2262586"/>
          </a:xfrm>
          <a:prstGeom prst="rect">
            <a:avLst/>
          </a:prstGeom>
        </p:spPr>
        <p:txBody>
          <a:bodyPr/>
          <a:lstStyle>
            <a:lvl1pPr marL="0" indent="0">
              <a:buNone/>
              <a:defRPr/>
            </a:lvl1pPr>
          </a:lstStyle>
          <a:p>
            <a:r>
              <a:rPr lang="en-US"/>
              <a:t>Click icon to add picture</a:t>
            </a:r>
            <a:endParaRPr lang="en-US" dirty="0"/>
          </a:p>
        </p:txBody>
      </p:sp>
      <p:pic>
        <p:nvPicPr>
          <p:cNvPr id="14" name="Picture 13" descr="A picture containing diagram&#10;&#10;Description automatically generated">
            <a:extLst>
              <a:ext uri="{FF2B5EF4-FFF2-40B4-BE49-F238E27FC236}">
                <a16:creationId xmlns:a16="http://schemas.microsoft.com/office/drawing/2014/main" id="{E1341D8A-071D-4BF6-A999-3793ACC9E8C0}"/>
              </a:ext>
            </a:extLst>
          </p:cNvPr>
          <p:cNvPicPr>
            <a:picLocks noChangeAspect="1"/>
          </p:cNvPicPr>
          <p:nvPr userDrawn="1"/>
        </p:nvPicPr>
        <p:blipFill>
          <a:blip r:embed="rId2"/>
          <a:stretch>
            <a:fillRect/>
          </a:stretch>
        </p:blipFill>
        <p:spPr>
          <a:xfrm>
            <a:off x="7879405" y="4679084"/>
            <a:ext cx="1126702" cy="357337"/>
          </a:xfrm>
          <a:prstGeom prst="rect">
            <a:avLst/>
          </a:prstGeom>
        </p:spPr>
      </p:pic>
    </p:spTree>
    <p:extLst>
      <p:ext uri="{BB962C8B-B14F-4D97-AF65-F5344CB8AC3E}">
        <p14:creationId xmlns:p14="http://schemas.microsoft.com/office/powerpoint/2010/main" val="2117875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3 Images">
    <p:spTree>
      <p:nvGrpSpPr>
        <p:cNvPr id="1" name=""/>
        <p:cNvGrpSpPr/>
        <p:nvPr/>
      </p:nvGrpSpPr>
      <p:grpSpPr>
        <a:xfrm>
          <a:off x="0" y="0"/>
          <a:ext cx="0" cy="0"/>
          <a:chOff x="0" y="0"/>
          <a:chExt cx="0" cy="0"/>
        </a:xfrm>
      </p:grpSpPr>
      <p:sp>
        <p:nvSpPr>
          <p:cNvPr id="9" name="Text Placeholder 13">
            <a:extLst>
              <a:ext uri="{FF2B5EF4-FFF2-40B4-BE49-F238E27FC236}">
                <a16:creationId xmlns:a16="http://schemas.microsoft.com/office/drawing/2014/main" id="{F4CE5F8B-BEF2-B14A-BB48-5F256822F1EC}"/>
              </a:ext>
            </a:extLst>
          </p:cNvPr>
          <p:cNvSpPr>
            <a:spLocks noGrp="1"/>
          </p:cNvSpPr>
          <p:nvPr>
            <p:ph type="body" sz="quarter" idx="10"/>
          </p:nvPr>
        </p:nvSpPr>
        <p:spPr>
          <a:xfrm>
            <a:off x="316073" y="1264506"/>
            <a:ext cx="4699794" cy="3098854"/>
          </a:xfrm>
          <a:prstGeom prst="rect">
            <a:avLst/>
          </a:prstGeom>
        </p:spPr>
        <p:txBody>
          <a:bodyPr vert="horz" lIns="91430" tIns="45715" rIns="91430" bIns="45715"/>
          <a:lstStyle>
            <a:lvl1pPr marL="0" indent="0">
              <a:buNone/>
              <a:defRPr sz="2000">
                <a:solidFill>
                  <a:schemeClr val="tx1">
                    <a:lumMod val="75000"/>
                    <a:lumOff val="25000"/>
                  </a:schemeClr>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p:txBody>
      </p:sp>
      <p:sp>
        <p:nvSpPr>
          <p:cNvPr id="10" name="Title 10">
            <a:extLst>
              <a:ext uri="{FF2B5EF4-FFF2-40B4-BE49-F238E27FC236}">
                <a16:creationId xmlns:a16="http://schemas.microsoft.com/office/drawing/2014/main" id="{EAE8A82C-C6C7-AF47-905D-05B46520E680}"/>
              </a:ext>
            </a:extLst>
          </p:cNvPr>
          <p:cNvSpPr>
            <a:spLocks noGrp="1"/>
          </p:cNvSpPr>
          <p:nvPr>
            <p:ph type="title" hasCustomPrompt="1"/>
          </p:nvPr>
        </p:nvSpPr>
        <p:spPr>
          <a:xfrm>
            <a:off x="316077" y="297878"/>
            <a:ext cx="4699792" cy="857250"/>
          </a:xfrm>
          <a:prstGeom prst="rect">
            <a:avLst/>
          </a:prstGeom>
        </p:spPr>
        <p:txBody>
          <a:bodyPr vert="horz" lIns="91430" tIns="45715" rIns="91430" bIns="45715"/>
          <a:lstStyle>
            <a:lvl1pPr algn="l">
              <a:defRPr sz="3200">
                <a:solidFill>
                  <a:schemeClr val="accent1"/>
                </a:solidFill>
                <a:latin typeface="Arial"/>
                <a:cs typeface="Arial"/>
              </a:defRPr>
            </a:lvl1pPr>
          </a:lstStyle>
          <a:p>
            <a:r>
              <a:rPr lang="en-AU" dirty="0"/>
              <a:t>Heading</a:t>
            </a:r>
            <a:endParaRPr lang="en-US" dirty="0"/>
          </a:p>
        </p:txBody>
      </p:sp>
      <p:sp>
        <p:nvSpPr>
          <p:cNvPr id="12" name="Picture Placeholder 11">
            <a:extLst>
              <a:ext uri="{FF2B5EF4-FFF2-40B4-BE49-F238E27FC236}">
                <a16:creationId xmlns:a16="http://schemas.microsoft.com/office/drawing/2014/main" id="{9AB1DAB2-7DF4-1940-8400-DEC08E6E2051}"/>
              </a:ext>
            </a:extLst>
          </p:cNvPr>
          <p:cNvSpPr>
            <a:spLocks noGrp="1"/>
          </p:cNvSpPr>
          <p:nvPr>
            <p:ph type="pic" sz="quarter" idx="11"/>
          </p:nvPr>
        </p:nvSpPr>
        <p:spPr>
          <a:xfrm>
            <a:off x="5150774" y="2"/>
            <a:ext cx="3993228" cy="2535677"/>
          </a:xfrm>
          <a:prstGeom prst="rect">
            <a:avLst/>
          </a:prstGeom>
        </p:spPr>
        <p:txBody>
          <a:bodyPr/>
          <a:lstStyle>
            <a:lvl1pPr marL="0" indent="0">
              <a:buNone/>
              <a:defRPr/>
            </a:lvl1pPr>
          </a:lstStyle>
          <a:p>
            <a:r>
              <a:rPr lang="en-US"/>
              <a:t>Click icon to add picture</a:t>
            </a:r>
            <a:endParaRPr lang="en-US" dirty="0"/>
          </a:p>
        </p:txBody>
      </p:sp>
      <p:sp>
        <p:nvSpPr>
          <p:cNvPr id="16" name="Rectangle 15">
            <a:extLst>
              <a:ext uri="{FF2B5EF4-FFF2-40B4-BE49-F238E27FC236}">
                <a16:creationId xmlns:a16="http://schemas.microsoft.com/office/drawing/2014/main" id="{0C3F63E4-5DEE-E549-8AD9-DCEB2B8BA78C}"/>
              </a:ext>
            </a:extLst>
          </p:cNvPr>
          <p:cNvSpPr/>
          <p:nvPr userDrawn="1"/>
        </p:nvSpPr>
        <p:spPr>
          <a:xfrm>
            <a:off x="3" y="281599"/>
            <a:ext cx="138043" cy="63688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29" tIns="45716" rIns="91429" bIns="45716" rtlCol="0" anchor="ctr"/>
          <a:lstStyle/>
          <a:p>
            <a:pPr algn="ctr"/>
            <a:endParaRPr lang="en-US" sz="1801"/>
          </a:p>
        </p:txBody>
      </p:sp>
      <p:sp>
        <p:nvSpPr>
          <p:cNvPr id="13" name="Picture Placeholder 11">
            <a:extLst>
              <a:ext uri="{FF2B5EF4-FFF2-40B4-BE49-F238E27FC236}">
                <a16:creationId xmlns:a16="http://schemas.microsoft.com/office/drawing/2014/main" id="{3ED38F0C-D154-4393-A532-FE51796227E5}"/>
              </a:ext>
            </a:extLst>
          </p:cNvPr>
          <p:cNvSpPr>
            <a:spLocks noGrp="1"/>
          </p:cNvSpPr>
          <p:nvPr>
            <p:ph type="pic" sz="quarter" idx="12"/>
          </p:nvPr>
        </p:nvSpPr>
        <p:spPr>
          <a:xfrm>
            <a:off x="5150772" y="2571749"/>
            <a:ext cx="1976400" cy="1993049"/>
          </a:xfrm>
          <a:prstGeom prst="rect">
            <a:avLst/>
          </a:prstGeom>
        </p:spPr>
        <p:txBody>
          <a:bodyPr/>
          <a:lstStyle>
            <a:lvl1pPr marL="0" indent="0">
              <a:buNone/>
              <a:defRPr/>
            </a:lvl1pPr>
          </a:lstStyle>
          <a:p>
            <a:r>
              <a:rPr lang="en-US"/>
              <a:t>Click icon to add picture</a:t>
            </a:r>
            <a:endParaRPr lang="en-US" dirty="0"/>
          </a:p>
        </p:txBody>
      </p:sp>
      <p:sp>
        <p:nvSpPr>
          <p:cNvPr id="15" name="Picture Placeholder 11">
            <a:extLst>
              <a:ext uri="{FF2B5EF4-FFF2-40B4-BE49-F238E27FC236}">
                <a16:creationId xmlns:a16="http://schemas.microsoft.com/office/drawing/2014/main" id="{3B225007-8CDA-4E49-A1A6-42BE0432DF0E}"/>
              </a:ext>
            </a:extLst>
          </p:cNvPr>
          <p:cNvSpPr>
            <a:spLocks noGrp="1"/>
          </p:cNvSpPr>
          <p:nvPr>
            <p:ph type="pic" sz="quarter" idx="13"/>
          </p:nvPr>
        </p:nvSpPr>
        <p:spPr>
          <a:xfrm>
            <a:off x="7170420" y="2571749"/>
            <a:ext cx="1972800" cy="1993049"/>
          </a:xfrm>
          <a:prstGeom prst="rect">
            <a:avLst/>
          </a:prstGeom>
        </p:spPr>
        <p:txBody>
          <a:bodyPr/>
          <a:lstStyle>
            <a:lvl1pPr marL="0" indent="0">
              <a:buNone/>
              <a:defRPr/>
            </a:lvl1pPr>
          </a:lstStyle>
          <a:p>
            <a:r>
              <a:rPr lang="en-US"/>
              <a:t>Click icon to add picture</a:t>
            </a:r>
            <a:endParaRPr lang="en-US" dirty="0"/>
          </a:p>
        </p:txBody>
      </p:sp>
      <p:sp>
        <p:nvSpPr>
          <p:cNvPr id="11" name="Rectangle 10">
            <a:extLst>
              <a:ext uri="{FF2B5EF4-FFF2-40B4-BE49-F238E27FC236}">
                <a16:creationId xmlns:a16="http://schemas.microsoft.com/office/drawing/2014/main" id="{3060B6C9-4661-4847-BFE9-C8DC1DC3C1A6}"/>
              </a:ext>
            </a:extLst>
          </p:cNvPr>
          <p:cNvSpPr/>
          <p:nvPr userDrawn="1"/>
        </p:nvSpPr>
        <p:spPr>
          <a:xfrm>
            <a:off x="0" y="4572000"/>
            <a:ext cx="9144000"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1" dirty="0"/>
              <a:t>v</a:t>
            </a:r>
          </a:p>
        </p:txBody>
      </p:sp>
      <p:cxnSp>
        <p:nvCxnSpPr>
          <p:cNvPr id="18" name="Straight Connector 17">
            <a:extLst>
              <a:ext uri="{FF2B5EF4-FFF2-40B4-BE49-F238E27FC236}">
                <a16:creationId xmlns:a16="http://schemas.microsoft.com/office/drawing/2014/main" id="{9725DD65-9246-4E4B-B0E4-339058444FCF}"/>
              </a:ext>
            </a:extLst>
          </p:cNvPr>
          <p:cNvCxnSpPr>
            <a:cxnSpLocks/>
          </p:cNvCxnSpPr>
          <p:nvPr userDrawn="1"/>
        </p:nvCxnSpPr>
        <p:spPr>
          <a:xfrm>
            <a:off x="0" y="4572000"/>
            <a:ext cx="9144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A picture containing diagram&#10;&#10;Description automatically generated">
            <a:extLst>
              <a:ext uri="{FF2B5EF4-FFF2-40B4-BE49-F238E27FC236}">
                <a16:creationId xmlns:a16="http://schemas.microsoft.com/office/drawing/2014/main" id="{18C1BF56-049E-40D6-B257-D949E8DA7F58}"/>
              </a:ext>
            </a:extLst>
          </p:cNvPr>
          <p:cNvPicPr>
            <a:picLocks noChangeAspect="1"/>
          </p:cNvPicPr>
          <p:nvPr userDrawn="1"/>
        </p:nvPicPr>
        <p:blipFill>
          <a:blip r:embed="rId2"/>
          <a:stretch>
            <a:fillRect/>
          </a:stretch>
        </p:blipFill>
        <p:spPr>
          <a:xfrm>
            <a:off x="7879405" y="4679084"/>
            <a:ext cx="1126702" cy="357337"/>
          </a:xfrm>
          <a:prstGeom prst="rect">
            <a:avLst/>
          </a:prstGeom>
        </p:spPr>
      </p:pic>
    </p:spTree>
    <p:extLst>
      <p:ext uri="{BB962C8B-B14F-4D97-AF65-F5344CB8AC3E}">
        <p14:creationId xmlns:p14="http://schemas.microsoft.com/office/powerpoint/2010/main" val="923395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4 Images">
    <p:spTree>
      <p:nvGrpSpPr>
        <p:cNvPr id="1" name=""/>
        <p:cNvGrpSpPr/>
        <p:nvPr/>
      </p:nvGrpSpPr>
      <p:grpSpPr>
        <a:xfrm>
          <a:off x="0" y="0"/>
          <a:ext cx="0" cy="0"/>
          <a:chOff x="0" y="0"/>
          <a:chExt cx="0" cy="0"/>
        </a:xfrm>
      </p:grpSpPr>
      <p:sp>
        <p:nvSpPr>
          <p:cNvPr id="9" name="Text Placeholder 13">
            <a:extLst>
              <a:ext uri="{FF2B5EF4-FFF2-40B4-BE49-F238E27FC236}">
                <a16:creationId xmlns:a16="http://schemas.microsoft.com/office/drawing/2014/main" id="{F4CE5F8B-BEF2-B14A-BB48-5F256822F1EC}"/>
              </a:ext>
            </a:extLst>
          </p:cNvPr>
          <p:cNvSpPr>
            <a:spLocks noGrp="1"/>
          </p:cNvSpPr>
          <p:nvPr>
            <p:ph type="body" sz="quarter" idx="10"/>
          </p:nvPr>
        </p:nvSpPr>
        <p:spPr>
          <a:xfrm>
            <a:off x="316073" y="1264506"/>
            <a:ext cx="4699794" cy="3098854"/>
          </a:xfrm>
          <a:prstGeom prst="rect">
            <a:avLst/>
          </a:prstGeom>
        </p:spPr>
        <p:txBody>
          <a:bodyPr vert="horz" lIns="91430" tIns="45715" rIns="91430" bIns="45715"/>
          <a:lstStyle>
            <a:lvl1pPr marL="0" indent="0">
              <a:buNone/>
              <a:defRPr sz="2000">
                <a:solidFill>
                  <a:schemeClr val="tx1">
                    <a:lumMod val="75000"/>
                    <a:lumOff val="25000"/>
                  </a:schemeClr>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p:txBody>
      </p:sp>
      <p:sp>
        <p:nvSpPr>
          <p:cNvPr id="10" name="Title 10">
            <a:extLst>
              <a:ext uri="{FF2B5EF4-FFF2-40B4-BE49-F238E27FC236}">
                <a16:creationId xmlns:a16="http://schemas.microsoft.com/office/drawing/2014/main" id="{EAE8A82C-C6C7-AF47-905D-05B46520E680}"/>
              </a:ext>
            </a:extLst>
          </p:cNvPr>
          <p:cNvSpPr>
            <a:spLocks noGrp="1"/>
          </p:cNvSpPr>
          <p:nvPr>
            <p:ph type="title" hasCustomPrompt="1"/>
          </p:nvPr>
        </p:nvSpPr>
        <p:spPr>
          <a:xfrm>
            <a:off x="316077" y="297878"/>
            <a:ext cx="4699792" cy="857250"/>
          </a:xfrm>
          <a:prstGeom prst="rect">
            <a:avLst/>
          </a:prstGeom>
        </p:spPr>
        <p:txBody>
          <a:bodyPr vert="horz" lIns="91430" tIns="45715" rIns="91430" bIns="45715"/>
          <a:lstStyle>
            <a:lvl1pPr algn="l">
              <a:defRPr sz="3200">
                <a:solidFill>
                  <a:schemeClr val="accent1"/>
                </a:solidFill>
                <a:latin typeface="Arial"/>
                <a:cs typeface="Arial"/>
              </a:defRPr>
            </a:lvl1pPr>
          </a:lstStyle>
          <a:p>
            <a:r>
              <a:rPr lang="en-AU" dirty="0"/>
              <a:t>Heading</a:t>
            </a:r>
            <a:endParaRPr lang="en-US" dirty="0"/>
          </a:p>
        </p:txBody>
      </p:sp>
      <p:sp>
        <p:nvSpPr>
          <p:cNvPr id="12" name="Picture Placeholder 11">
            <a:extLst>
              <a:ext uri="{FF2B5EF4-FFF2-40B4-BE49-F238E27FC236}">
                <a16:creationId xmlns:a16="http://schemas.microsoft.com/office/drawing/2014/main" id="{9AB1DAB2-7DF4-1940-8400-DEC08E6E2051}"/>
              </a:ext>
            </a:extLst>
          </p:cNvPr>
          <p:cNvSpPr>
            <a:spLocks noGrp="1"/>
          </p:cNvSpPr>
          <p:nvPr>
            <p:ph type="pic" sz="quarter" idx="11"/>
          </p:nvPr>
        </p:nvSpPr>
        <p:spPr>
          <a:xfrm>
            <a:off x="5150772" y="-1"/>
            <a:ext cx="1988656" cy="2257200"/>
          </a:xfrm>
          <a:prstGeom prst="rect">
            <a:avLst/>
          </a:prstGeom>
        </p:spPr>
        <p:txBody>
          <a:bodyPr/>
          <a:lstStyle>
            <a:lvl1pPr marL="0" indent="0">
              <a:buNone/>
              <a:defRPr/>
            </a:lvl1pPr>
          </a:lstStyle>
          <a:p>
            <a:r>
              <a:rPr lang="en-US"/>
              <a:t>Click icon to add picture</a:t>
            </a:r>
            <a:endParaRPr lang="en-US" dirty="0"/>
          </a:p>
        </p:txBody>
      </p:sp>
      <p:sp>
        <p:nvSpPr>
          <p:cNvPr id="16" name="Rectangle 15">
            <a:extLst>
              <a:ext uri="{FF2B5EF4-FFF2-40B4-BE49-F238E27FC236}">
                <a16:creationId xmlns:a16="http://schemas.microsoft.com/office/drawing/2014/main" id="{0C3F63E4-5DEE-E549-8AD9-DCEB2B8BA78C}"/>
              </a:ext>
            </a:extLst>
          </p:cNvPr>
          <p:cNvSpPr/>
          <p:nvPr userDrawn="1"/>
        </p:nvSpPr>
        <p:spPr>
          <a:xfrm>
            <a:off x="3" y="281599"/>
            <a:ext cx="138043" cy="63688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29" tIns="45716" rIns="91429" bIns="45716" rtlCol="0" anchor="ctr"/>
          <a:lstStyle/>
          <a:p>
            <a:pPr algn="ctr"/>
            <a:endParaRPr lang="en-US" sz="1801"/>
          </a:p>
        </p:txBody>
      </p:sp>
      <p:sp>
        <p:nvSpPr>
          <p:cNvPr id="13" name="Picture Placeholder 11">
            <a:extLst>
              <a:ext uri="{FF2B5EF4-FFF2-40B4-BE49-F238E27FC236}">
                <a16:creationId xmlns:a16="http://schemas.microsoft.com/office/drawing/2014/main" id="{3ED38F0C-D154-4393-A532-FE51796227E5}"/>
              </a:ext>
            </a:extLst>
          </p:cNvPr>
          <p:cNvSpPr>
            <a:spLocks noGrp="1"/>
          </p:cNvSpPr>
          <p:nvPr>
            <p:ph type="pic" sz="quarter" idx="12"/>
          </p:nvPr>
        </p:nvSpPr>
        <p:spPr>
          <a:xfrm>
            <a:off x="5150772" y="2298585"/>
            <a:ext cx="1988656" cy="2257200"/>
          </a:xfrm>
          <a:prstGeom prst="rect">
            <a:avLst/>
          </a:prstGeom>
        </p:spPr>
        <p:txBody>
          <a:bodyPr/>
          <a:lstStyle>
            <a:lvl1pPr marL="0" indent="0">
              <a:buNone/>
              <a:defRPr/>
            </a:lvl1pPr>
          </a:lstStyle>
          <a:p>
            <a:r>
              <a:rPr lang="en-US"/>
              <a:t>Click icon to add picture</a:t>
            </a:r>
            <a:endParaRPr lang="en-US" dirty="0"/>
          </a:p>
        </p:txBody>
      </p:sp>
      <p:sp>
        <p:nvSpPr>
          <p:cNvPr id="15" name="Picture Placeholder 11">
            <a:extLst>
              <a:ext uri="{FF2B5EF4-FFF2-40B4-BE49-F238E27FC236}">
                <a16:creationId xmlns:a16="http://schemas.microsoft.com/office/drawing/2014/main" id="{3B225007-8CDA-4E49-A1A6-42BE0432DF0E}"/>
              </a:ext>
            </a:extLst>
          </p:cNvPr>
          <p:cNvSpPr>
            <a:spLocks noGrp="1"/>
          </p:cNvSpPr>
          <p:nvPr>
            <p:ph type="pic" sz="quarter" idx="13"/>
          </p:nvPr>
        </p:nvSpPr>
        <p:spPr>
          <a:xfrm>
            <a:off x="7181284" y="2298586"/>
            <a:ext cx="1962716" cy="2259728"/>
          </a:xfrm>
          <a:prstGeom prst="rect">
            <a:avLst/>
          </a:prstGeom>
        </p:spPr>
        <p:txBody>
          <a:bodyPr/>
          <a:lstStyle>
            <a:lvl1pPr marL="0" indent="0">
              <a:buNone/>
              <a:defRPr/>
            </a:lvl1pPr>
          </a:lstStyle>
          <a:p>
            <a:r>
              <a:rPr lang="en-US"/>
              <a:t>Click icon to add picture</a:t>
            </a:r>
            <a:endParaRPr lang="en-US" dirty="0"/>
          </a:p>
        </p:txBody>
      </p:sp>
      <p:sp>
        <p:nvSpPr>
          <p:cNvPr id="11" name="Rectangle 10">
            <a:extLst>
              <a:ext uri="{FF2B5EF4-FFF2-40B4-BE49-F238E27FC236}">
                <a16:creationId xmlns:a16="http://schemas.microsoft.com/office/drawing/2014/main" id="{3060B6C9-4661-4847-BFE9-C8DC1DC3C1A6}"/>
              </a:ext>
            </a:extLst>
          </p:cNvPr>
          <p:cNvSpPr/>
          <p:nvPr userDrawn="1"/>
        </p:nvSpPr>
        <p:spPr>
          <a:xfrm>
            <a:off x="0" y="4572000"/>
            <a:ext cx="9144000"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1" dirty="0"/>
              <a:t>v</a:t>
            </a:r>
          </a:p>
        </p:txBody>
      </p:sp>
      <p:cxnSp>
        <p:nvCxnSpPr>
          <p:cNvPr id="18" name="Straight Connector 17">
            <a:extLst>
              <a:ext uri="{FF2B5EF4-FFF2-40B4-BE49-F238E27FC236}">
                <a16:creationId xmlns:a16="http://schemas.microsoft.com/office/drawing/2014/main" id="{9725DD65-9246-4E4B-B0E4-339058444FCF}"/>
              </a:ext>
            </a:extLst>
          </p:cNvPr>
          <p:cNvCxnSpPr>
            <a:cxnSpLocks/>
          </p:cNvCxnSpPr>
          <p:nvPr userDrawn="1"/>
        </p:nvCxnSpPr>
        <p:spPr>
          <a:xfrm>
            <a:off x="0" y="4572000"/>
            <a:ext cx="9144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4" name="Picture Placeholder 11">
            <a:extLst>
              <a:ext uri="{FF2B5EF4-FFF2-40B4-BE49-F238E27FC236}">
                <a16:creationId xmlns:a16="http://schemas.microsoft.com/office/drawing/2014/main" id="{CABC9381-A5EE-4360-B8BD-50F12E7939AD}"/>
              </a:ext>
            </a:extLst>
          </p:cNvPr>
          <p:cNvSpPr>
            <a:spLocks noGrp="1"/>
          </p:cNvSpPr>
          <p:nvPr>
            <p:ph type="pic" sz="quarter" idx="14"/>
          </p:nvPr>
        </p:nvSpPr>
        <p:spPr>
          <a:xfrm>
            <a:off x="7181284" y="1"/>
            <a:ext cx="1962716" cy="2257198"/>
          </a:xfrm>
          <a:prstGeom prst="rect">
            <a:avLst/>
          </a:prstGeom>
        </p:spPr>
        <p:txBody>
          <a:bodyPr/>
          <a:lstStyle>
            <a:lvl1pPr marL="0" indent="0">
              <a:buNone/>
              <a:defRPr/>
            </a:lvl1pPr>
          </a:lstStyle>
          <a:p>
            <a:r>
              <a:rPr lang="en-US"/>
              <a:t>Click icon to add picture</a:t>
            </a:r>
            <a:endParaRPr lang="en-US" dirty="0"/>
          </a:p>
        </p:txBody>
      </p:sp>
      <p:pic>
        <p:nvPicPr>
          <p:cNvPr id="19" name="Picture 18" descr="A picture containing diagram&#10;&#10;Description automatically generated">
            <a:extLst>
              <a:ext uri="{FF2B5EF4-FFF2-40B4-BE49-F238E27FC236}">
                <a16:creationId xmlns:a16="http://schemas.microsoft.com/office/drawing/2014/main" id="{4DB62751-4ED5-45D9-A096-2BC44460DF2B}"/>
              </a:ext>
            </a:extLst>
          </p:cNvPr>
          <p:cNvPicPr>
            <a:picLocks noChangeAspect="1"/>
          </p:cNvPicPr>
          <p:nvPr userDrawn="1"/>
        </p:nvPicPr>
        <p:blipFill>
          <a:blip r:embed="rId2"/>
          <a:stretch>
            <a:fillRect/>
          </a:stretch>
        </p:blipFill>
        <p:spPr>
          <a:xfrm>
            <a:off x="7879405" y="4679084"/>
            <a:ext cx="1126702" cy="357337"/>
          </a:xfrm>
          <a:prstGeom prst="rect">
            <a:avLst/>
          </a:prstGeom>
        </p:spPr>
      </p:pic>
    </p:spTree>
    <p:extLst>
      <p:ext uri="{BB962C8B-B14F-4D97-AF65-F5344CB8AC3E}">
        <p14:creationId xmlns:p14="http://schemas.microsoft.com/office/powerpoint/2010/main" val="2189194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ing, Text and Content">
    <p:spTree>
      <p:nvGrpSpPr>
        <p:cNvPr id="1" name=""/>
        <p:cNvGrpSpPr/>
        <p:nvPr/>
      </p:nvGrpSpPr>
      <p:grpSpPr>
        <a:xfrm>
          <a:off x="0" y="0"/>
          <a:ext cx="0" cy="0"/>
          <a:chOff x="0" y="0"/>
          <a:chExt cx="0" cy="0"/>
        </a:xfrm>
      </p:grpSpPr>
      <p:sp>
        <p:nvSpPr>
          <p:cNvPr id="9" name="Text Placeholder 13">
            <a:extLst>
              <a:ext uri="{FF2B5EF4-FFF2-40B4-BE49-F238E27FC236}">
                <a16:creationId xmlns:a16="http://schemas.microsoft.com/office/drawing/2014/main" id="{FC9DCBA8-FA16-0541-B6FB-8BA09392C4E4}"/>
              </a:ext>
            </a:extLst>
          </p:cNvPr>
          <p:cNvSpPr>
            <a:spLocks noGrp="1"/>
          </p:cNvSpPr>
          <p:nvPr>
            <p:ph type="body" sz="quarter" idx="10"/>
          </p:nvPr>
        </p:nvSpPr>
        <p:spPr>
          <a:xfrm>
            <a:off x="316075" y="1264506"/>
            <a:ext cx="3200955" cy="3098854"/>
          </a:xfrm>
          <a:prstGeom prst="rect">
            <a:avLst/>
          </a:prstGeom>
        </p:spPr>
        <p:txBody>
          <a:bodyPr vert="horz"/>
          <a:lstStyle>
            <a:lvl1pPr marL="0" indent="0">
              <a:buFont typeface="Wingdings" charset="2"/>
              <a:buNone/>
              <a:defRPr sz="2000">
                <a:solidFill>
                  <a:schemeClr val="tx1">
                    <a:lumMod val="75000"/>
                    <a:lumOff val="25000"/>
                  </a:schemeClr>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p:txBody>
      </p:sp>
      <p:sp>
        <p:nvSpPr>
          <p:cNvPr id="10" name="Title 10">
            <a:extLst>
              <a:ext uri="{FF2B5EF4-FFF2-40B4-BE49-F238E27FC236}">
                <a16:creationId xmlns:a16="http://schemas.microsoft.com/office/drawing/2014/main" id="{B947D514-4DD4-F449-973B-DE6175A18470}"/>
              </a:ext>
            </a:extLst>
          </p:cNvPr>
          <p:cNvSpPr>
            <a:spLocks noGrp="1"/>
          </p:cNvSpPr>
          <p:nvPr>
            <p:ph type="title" hasCustomPrompt="1"/>
          </p:nvPr>
        </p:nvSpPr>
        <p:spPr>
          <a:xfrm>
            <a:off x="316074" y="297878"/>
            <a:ext cx="8215977" cy="857250"/>
          </a:xfrm>
          <a:prstGeom prst="rect">
            <a:avLst/>
          </a:prstGeom>
        </p:spPr>
        <p:txBody>
          <a:bodyPr vert="horz"/>
          <a:lstStyle>
            <a:lvl1pPr algn="l">
              <a:defRPr sz="3200">
                <a:solidFill>
                  <a:schemeClr val="accent1"/>
                </a:solidFill>
                <a:latin typeface="Arial"/>
                <a:cs typeface="Arial"/>
              </a:defRPr>
            </a:lvl1pPr>
          </a:lstStyle>
          <a:p>
            <a:r>
              <a:rPr lang="en-US" dirty="0"/>
              <a:t>Heading</a:t>
            </a:r>
          </a:p>
        </p:txBody>
      </p:sp>
      <p:sp>
        <p:nvSpPr>
          <p:cNvPr id="17" name="Rectangle 16">
            <a:extLst>
              <a:ext uri="{FF2B5EF4-FFF2-40B4-BE49-F238E27FC236}">
                <a16:creationId xmlns:a16="http://schemas.microsoft.com/office/drawing/2014/main" id="{15639D5C-5F6F-0247-B057-6ACA08B7E806}"/>
              </a:ext>
            </a:extLst>
          </p:cNvPr>
          <p:cNvSpPr/>
          <p:nvPr userDrawn="1"/>
        </p:nvSpPr>
        <p:spPr>
          <a:xfrm>
            <a:off x="3" y="281599"/>
            <a:ext cx="138043" cy="63688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29" tIns="45716" rIns="91429" bIns="45716" rtlCol="0" anchor="ctr"/>
          <a:lstStyle/>
          <a:p>
            <a:pPr algn="ctr"/>
            <a:endParaRPr lang="en-US" sz="1801"/>
          </a:p>
        </p:txBody>
      </p:sp>
      <p:sp>
        <p:nvSpPr>
          <p:cNvPr id="5" name="Content Placeholder 4">
            <a:extLst>
              <a:ext uri="{FF2B5EF4-FFF2-40B4-BE49-F238E27FC236}">
                <a16:creationId xmlns:a16="http://schemas.microsoft.com/office/drawing/2014/main" id="{9BAF16A0-FC23-46CE-9ECD-E608A817CC34}"/>
              </a:ext>
            </a:extLst>
          </p:cNvPr>
          <p:cNvSpPr>
            <a:spLocks noGrp="1"/>
          </p:cNvSpPr>
          <p:nvPr>
            <p:ph sz="quarter" idx="11"/>
          </p:nvPr>
        </p:nvSpPr>
        <p:spPr>
          <a:xfrm>
            <a:off x="3735423" y="1264506"/>
            <a:ext cx="4818028" cy="3098854"/>
          </a:xfrm>
          <a:prstGeom prst="rect">
            <a:avLst/>
          </a:prstGeom>
          <a:solidFill>
            <a:srgbClr val="4FA069">
              <a:alpha val="20000"/>
            </a:srgbClr>
          </a:solidFill>
        </p:spPr>
        <p:txBody>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8" name="Rectangle 7">
            <a:extLst>
              <a:ext uri="{FF2B5EF4-FFF2-40B4-BE49-F238E27FC236}">
                <a16:creationId xmlns:a16="http://schemas.microsoft.com/office/drawing/2014/main" id="{72FEAE53-C94A-4F6D-9F94-7E5BB96CB88B}"/>
              </a:ext>
            </a:extLst>
          </p:cNvPr>
          <p:cNvSpPr/>
          <p:nvPr userDrawn="1"/>
        </p:nvSpPr>
        <p:spPr>
          <a:xfrm>
            <a:off x="0" y="4572000"/>
            <a:ext cx="9144000"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1" dirty="0"/>
              <a:t>v</a:t>
            </a:r>
          </a:p>
        </p:txBody>
      </p:sp>
      <p:cxnSp>
        <p:nvCxnSpPr>
          <p:cNvPr id="14" name="Straight Connector 13">
            <a:extLst>
              <a:ext uri="{FF2B5EF4-FFF2-40B4-BE49-F238E27FC236}">
                <a16:creationId xmlns:a16="http://schemas.microsoft.com/office/drawing/2014/main" id="{C6E379BB-5AAE-44BE-A787-EB215226E13E}"/>
              </a:ext>
            </a:extLst>
          </p:cNvPr>
          <p:cNvCxnSpPr>
            <a:cxnSpLocks/>
          </p:cNvCxnSpPr>
          <p:nvPr userDrawn="1"/>
        </p:nvCxnSpPr>
        <p:spPr>
          <a:xfrm>
            <a:off x="0" y="4572000"/>
            <a:ext cx="9144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A picture containing diagram&#10;&#10;Description automatically generated">
            <a:extLst>
              <a:ext uri="{FF2B5EF4-FFF2-40B4-BE49-F238E27FC236}">
                <a16:creationId xmlns:a16="http://schemas.microsoft.com/office/drawing/2014/main" id="{C3B99F74-C0B4-42DA-8D8A-243D07E909F1}"/>
              </a:ext>
            </a:extLst>
          </p:cNvPr>
          <p:cNvPicPr>
            <a:picLocks noChangeAspect="1"/>
          </p:cNvPicPr>
          <p:nvPr userDrawn="1"/>
        </p:nvPicPr>
        <p:blipFill>
          <a:blip r:embed="rId2"/>
          <a:stretch>
            <a:fillRect/>
          </a:stretch>
        </p:blipFill>
        <p:spPr>
          <a:xfrm>
            <a:off x="7879405" y="4679084"/>
            <a:ext cx="1126702" cy="357337"/>
          </a:xfrm>
          <a:prstGeom prst="rect">
            <a:avLst/>
          </a:prstGeom>
        </p:spPr>
      </p:pic>
    </p:spTree>
    <p:extLst>
      <p:ext uri="{BB962C8B-B14F-4D97-AF65-F5344CB8AC3E}">
        <p14:creationId xmlns:p14="http://schemas.microsoft.com/office/powerpoint/2010/main" val="1756384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age Image with Caption">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F10C0FD1-66DB-0B49-B1D5-69A7A55643C0}"/>
              </a:ext>
            </a:extLst>
          </p:cNvPr>
          <p:cNvSpPr>
            <a:spLocks noGrp="1"/>
          </p:cNvSpPr>
          <p:nvPr>
            <p:ph type="pic" sz="quarter" idx="10" hasCustomPrompt="1"/>
          </p:nvPr>
        </p:nvSpPr>
        <p:spPr>
          <a:xfrm>
            <a:off x="0" y="0"/>
            <a:ext cx="9144000" cy="5143500"/>
          </a:xfrm>
          <a:prstGeom prst="rect">
            <a:avLst/>
          </a:prstGeom>
        </p:spPr>
        <p:txBody>
          <a:bodyPr vert="horz" lIns="91430" tIns="45715" rIns="91430" bIns="45715"/>
          <a:lstStyle>
            <a:lvl1pPr marL="0" indent="0">
              <a:buNone/>
              <a:defRPr/>
            </a:lvl1pPr>
          </a:lstStyle>
          <a:p>
            <a:r>
              <a:rPr lang="en-US" dirty="0"/>
              <a:t>Click icon to insert image</a:t>
            </a:r>
          </a:p>
        </p:txBody>
      </p:sp>
      <p:sp>
        <p:nvSpPr>
          <p:cNvPr id="3" name="Text Placeholder 13">
            <a:extLst>
              <a:ext uri="{FF2B5EF4-FFF2-40B4-BE49-F238E27FC236}">
                <a16:creationId xmlns:a16="http://schemas.microsoft.com/office/drawing/2014/main" id="{B16D85C3-A217-4259-A630-6D08EDC69246}"/>
              </a:ext>
            </a:extLst>
          </p:cNvPr>
          <p:cNvSpPr>
            <a:spLocks noGrp="1"/>
          </p:cNvSpPr>
          <p:nvPr>
            <p:ph type="body" sz="quarter" idx="11" hasCustomPrompt="1"/>
          </p:nvPr>
        </p:nvSpPr>
        <p:spPr>
          <a:xfrm>
            <a:off x="7971334" y="4520499"/>
            <a:ext cx="1172666" cy="299423"/>
          </a:xfrm>
          <a:prstGeom prst="rect">
            <a:avLst/>
          </a:prstGeom>
          <a:solidFill>
            <a:schemeClr val="bg1">
              <a:alpha val="80000"/>
            </a:schemeClr>
          </a:solidFill>
        </p:spPr>
        <p:txBody>
          <a:bodyPr vert="horz" wrap="none" lIns="360000" tIns="72000" rIns="360000" bIns="72000" anchor="ctr">
            <a:spAutoFit/>
          </a:bodyPr>
          <a:lstStyle>
            <a:lvl1pPr marL="0" indent="0" algn="r">
              <a:spcBef>
                <a:spcPts val="0"/>
              </a:spcBef>
              <a:buNone/>
              <a:defRPr sz="1001">
                <a:solidFill>
                  <a:schemeClr val="tx1"/>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a:t>Caption</a:t>
            </a:r>
            <a:endParaRPr lang="en-US" dirty="0"/>
          </a:p>
        </p:txBody>
      </p:sp>
    </p:spTree>
    <p:extLst>
      <p:ext uri="{BB962C8B-B14F-4D97-AF65-F5344CB8AC3E}">
        <p14:creationId xmlns:p14="http://schemas.microsoft.com/office/powerpoint/2010/main" val="4047248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8" name="Title 10">
            <a:extLst>
              <a:ext uri="{FF2B5EF4-FFF2-40B4-BE49-F238E27FC236}">
                <a16:creationId xmlns:a16="http://schemas.microsoft.com/office/drawing/2014/main" id="{8242FB39-69DF-7E45-ACC5-FC8C1140D990}"/>
              </a:ext>
            </a:extLst>
          </p:cNvPr>
          <p:cNvSpPr>
            <a:spLocks noGrp="1"/>
          </p:cNvSpPr>
          <p:nvPr>
            <p:ph type="title" hasCustomPrompt="1"/>
          </p:nvPr>
        </p:nvSpPr>
        <p:spPr>
          <a:xfrm>
            <a:off x="316074" y="297878"/>
            <a:ext cx="8215977" cy="857250"/>
          </a:xfrm>
          <a:prstGeom prst="rect">
            <a:avLst/>
          </a:prstGeom>
        </p:spPr>
        <p:txBody>
          <a:bodyPr vert="horz" lIns="91430" tIns="45715" rIns="91430" bIns="45715"/>
          <a:lstStyle>
            <a:lvl1pPr algn="l">
              <a:defRPr sz="3200">
                <a:solidFill>
                  <a:schemeClr val="accent1"/>
                </a:solidFill>
                <a:latin typeface="Arial"/>
                <a:cs typeface="Arial"/>
              </a:defRPr>
            </a:lvl1pPr>
          </a:lstStyle>
          <a:p>
            <a:r>
              <a:rPr lang="en-AU" dirty="0"/>
              <a:t>Heading</a:t>
            </a:r>
            <a:endParaRPr lang="en-US" dirty="0"/>
          </a:p>
        </p:txBody>
      </p:sp>
      <p:sp>
        <p:nvSpPr>
          <p:cNvPr id="13" name="Rectangle 12">
            <a:extLst>
              <a:ext uri="{FF2B5EF4-FFF2-40B4-BE49-F238E27FC236}">
                <a16:creationId xmlns:a16="http://schemas.microsoft.com/office/drawing/2014/main" id="{010DFAED-885B-224C-ABA8-F5BAAD161D8E}"/>
              </a:ext>
            </a:extLst>
          </p:cNvPr>
          <p:cNvSpPr/>
          <p:nvPr userDrawn="1"/>
        </p:nvSpPr>
        <p:spPr>
          <a:xfrm>
            <a:off x="3" y="281599"/>
            <a:ext cx="138043" cy="63688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29" tIns="45716" rIns="91429" bIns="45716" rtlCol="0" anchor="ctr"/>
          <a:lstStyle/>
          <a:p>
            <a:pPr algn="ctr"/>
            <a:endParaRPr lang="en-US" sz="1801"/>
          </a:p>
        </p:txBody>
      </p:sp>
      <p:sp>
        <p:nvSpPr>
          <p:cNvPr id="6" name="Rectangle 5">
            <a:extLst>
              <a:ext uri="{FF2B5EF4-FFF2-40B4-BE49-F238E27FC236}">
                <a16:creationId xmlns:a16="http://schemas.microsoft.com/office/drawing/2014/main" id="{BBD0A075-8CEE-403F-8364-E8179E693019}"/>
              </a:ext>
            </a:extLst>
          </p:cNvPr>
          <p:cNvSpPr/>
          <p:nvPr userDrawn="1"/>
        </p:nvSpPr>
        <p:spPr>
          <a:xfrm>
            <a:off x="0" y="4572000"/>
            <a:ext cx="9144000"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1" dirty="0"/>
              <a:t>v</a:t>
            </a:r>
          </a:p>
        </p:txBody>
      </p:sp>
      <p:cxnSp>
        <p:nvCxnSpPr>
          <p:cNvPr id="10" name="Straight Connector 9">
            <a:extLst>
              <a:ext uri="{FF2B5EF4-FFF2-40B4-BE49-F238E27FC236}">
                <a16:creationId xmlns:a16="http://schemas.microsoft.com/office/drawing/2014/main" id="{8A01C878-284F-4F76-B7E8-FEE85C1F3939}"/>
              </a:ext>
            </a:extLst>
          </p:cNvPr>
          <p:cNvCxnSpPr>
            <a:cxnSpLocks/>
          </p:cNvCxnSpPr>
          <p:nvPr userDrawn="1"/>
        </p:nvCxnSpPr>
        <p:spPr>
          <a:xfrm>
            <a:off x="0" y="4572000"/>
            <a:ext cx="9144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9" name="Picture 8" descr="A picture containing diagram&#10;&#10;Description automatically generated">
            <a:extLst>
              <a:ext uri="{FF2B5EF4-FFF2-40B4-BE49-F238E27FC236}">
                <a16:creationId xmlns:a16="http://schemas.microsoft.com/office/drawing/2014/main" id="{75C7E5C2-5E5F-4FDF-9D07-F50DC64A0F64}"/>
              </a:ext>
            </a:extLst>
          </p:cNvPr>
          <p:cNvPicPr>
            <a:picLocks noChangeAspect="1"/>
          </p:cNvPicPr>
          <p:nvPr userDrawn="1"/>
        </p:nvPicPr>
        <p:blipFill>
          <a:blip r:embed="rId2"/>
          <a:stretch>
            <a:fillRect/>
          </a:stretch>
        </p:blipFill>
        <p:spPr>
          <a:xfrm>
            <a:off x="7879405" y="4679084"/>
            <a:ext cx="1126702" cy="357337"/>
          </a:xfrm>
          <a:prstGeom prst="rect">
            <a:avLst/>
          </a:prstGeom>
        </p:spPr>
      </p:pic>
    </p:spTree>
    <p:extLst>
      <p:ext uri="{BB962C8B-B14F-4D97-AF65-F5344CB8AC3E}">
        <p14:creationId xmlns:p14="http://schemas.microsoft.com/office/powerpoint/2010/main" val="3453928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2" name="Title 10">
            <a:extLst>
              <a:ext uri="{FF2B5EF4-FFF2-40B4-BE49-F238E27FC236}">
                <a16:creationId xmlns:a16="http://schemas.microsoft.com/office/drawing/2014/main" id="{1B49611E-60E1-9F40-AEBD-452916E9C525}"/>
              </a:ext>
            </a:extLst>
          </p:cNvPr>
          <p:cNvSpPr>
            <a:spLocks noGrp="1"/>
          </p:cNvSpPr>
          <p:nvPr>
            <p:ph type="title" hasCustomPrompt="1"/>
          </p:nvPr>
        </p:nvSpPr>
        <p:spPr>
          <a:xfrm>
            <a:off x="0" y="2058880"/>
            <a:ext cx="4240107" cy="854620"/>
          </a:xfrm>
          <a:prstGeom prst="rect">
            <a:avLst/>
          </a:prstGeom>
          <a:solidFill>
            <a:schemeClr val="bg1">
              <a:alpha val="80000"/>
            </a:schemeClr>
          </a:solidFill>
        </p:spPr>
        <p:txBody>
          <a:bodyPr vert="horz" lIns="360000" tIns="252000" rIns="360000" bIns="45715" anchor="b">
            <a:spAutoFit/>
          </a:bodyPr>
          <a:lstStyle>
            <a:lvl1pPr algn="l">
              <a:defRPr sz="3600" b="1">
                <a:solidFill>
                  <a:schemeClr val="accent1"/>
                </a:solidFill>
                <a:latin typeface="Arial"/>
                <a:cs typeface="Arial"/>
              </a:defRPr>
            </a:lvl1pPr>
          </a:lstStyle>
          <a:p>
            <a:r>
              <a:rPr lang="en-AU" dirty="0"/>
              <a:t>End Message</a:t>
            </a:r>
            <a:endParaRPr lang="en-US" dirty="0"/>
          </a:p>
        </p:txBody>
      </p:sp>
      <p:sp>
        <p:nvSpPr>
          <p:cNvPr id="13" name="Text Placeholder 13">
            <a:extLst>
              <a:ext uri="{FF2B5EF4-FFF2-40B4-BE49-F238E27FC236}">
                <a16:creationId xmlns:a16="http://schemas.microsoft.com/office/drawing/2014/main" id="{B08B11CE-0010-3B41-BE82-A1D2B20DCD89}"/>
              </a:ext>
            </a:extLst>
          </p:cNvPr>
          <p:cNvSpPr>
            <a:spLocks noGrp="1"/>
          </p:cNvSpPr>
          <p:nvPr>
            <p:ph type="body" sz="quarter" idx="10" hasCustomPrompt="1"/>
          </p:nvPr>
        </p:nvSpPr>
        <p:spPr>
          <a:xfrm>
            <a:off x="0" y="2913500"/>
            <a:ext cx="4240107" cy="516194"/>
          </a:xfrm>
          <a:prstGeom prst="rect">
            <a:avLst/>
          </a:prstGeom>
          <a:solidFill>
            <a:schemeClr val="bg1">
              <a:alpha val="80000"/>
            </a:schemeClr>
          </a:solidFill>
        </p:spPr>
        <p:txBody>
          <a:bodyPr vert="horz" lIns="370800" tIns="45715" rIns="360000" bIns="252000">
            <a:spAutoFit/>
          </a:bodyPr>
          <a:lstStyle>
            <a:lvl1pPr marL="0" indent="0">
              <a:buNone/>
              <a:defRPr sz="1401">
                <a:solidFill>
                  <a:schemeClr val="tx1"/>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a:t>End Message Subtitle</a:t>
            </a:r>
            <a:endParaRPr lang="en-US" dirty="0"/>
          </a:p>
        </p:txBody>
      </p:sp>
      <p:pic>
        <p:nvPicPr>
          <p:cNvPr id="5" name="Picture 4" descr="A picture containing text&#10;&#10;Description automatically generated">
            <a:extLst>
              <a:ext uri="{FF2B5EF4-FFF2-40B4-BE49-F238E27FC236}">
                <a16:creationId xmlns:a16="http://schemas.microsoft.com/office/drawing/2014/main" id="{224AEF0A-5918-4DBC-9977-2437B5D8EBDC}"/>
              </a:ext>
            </a:extLst>
          </p:cNvPr>
          <p:cNvPicPr>
            <a:picLocks noChangeAspect="1"/>
          </p:cNvPicPr>
          <p:nvPr userDrawn="1"/>
        </p:nvPicPr>
        <p:blipFill>
          <a:blip r:embed="rId2"/>
          <a:stretch>
            <a:fillRect/>
          </a:stretch>
        </p:blipFill>
        <p:spPr>
          <a:xfrm>
            <a:off x="5538655" y="2446757"/>
            <a:ext cx="2738853" cy="868636"/>
          </a:xfrm>
          <a:prstGeom prst="rect">
            <a:avLst/>
          </a:prstGeom>
        </p:spPr>
      </p:pic>
    </p:spTree>
    <p:extLst>
      <p:ext uri="{BB962C8B-B14F-4D97-AF65-F5344CB8AC3E}">
        <p14:creationId xmlns:p14="http://schemas.microsoft.com/office/powerpoint/2010/main" val="3029577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303880" y="315592"/>
            <a:ext cx="2137958" cy="400110"/>
          </a:xfrm>
          <a:prstGeom prst="rect">
            <a:avLst/>
          </a:prstGeom>
        </p:spPr>
        <p:txBody>
          <a:bodyPr wrap="none" lIns="0">
            <a:spAutoFit/>
          </a:bodyPr>
          <a:lstStyle>
            <a:lvl1pPr marL="0" indent="0">
              <a:buNone/>
              <a:defRPr sz="2000" b="1"/>
            </a:lvl1pPr>
            <a:lvl2pPr marL="457211" indent="0">
              <a:buNone/>
              <a:defRPr sz="1500"/>
            </a:lvl2pPr>
            <a:lvl3pPr marL="914422" indent="0">
              <a:buNone/>
              <a:defRPr sz="1500"/>
            </a:lvl3pPr>
            <a:lvl4pPr marL="1371635" indent="0">
              <a:buNone/>
              <a:defRPr sz="1500"/>
            </a:lvl4pPr>
            <a:lvl5pPr marL="1828846" indent="0">
              <a:buNone/>
              <a:defRPr sz="1500"/>
            </a:lvl5pPr>
          </a:lstStyle>
          <a:p>
            <a:pPr lvl="0"/>
            <a:r>
              <a:rPr lang="en-AU" dirty="0"/>
              <a:t>Placeholder Title</a:t>
            </a:r>
            <a:endParaRPr lang="en-US" dirty="0"/>
          </a:p>
        </p:txBody>
      </p:sp>
      <p:sp>
        <p:nvSpPr>
          <p:cNvPr id="9" name="Text Placeholder 7"/>
          <p:cNvSpPr>
            <a:spLocks noGrp="1"/>
          </p:cNvSpPr>
          <p:nvPr>
            <p:ph type="body" sz="quarter" idx="11" hasCustomPrompt="1"/>
          </p:nvPr>
        </p:nvSpPr>
        <p:spPr>
          <a:xfrm>
            <a:off x="303880" y="949734"/>
            <a:ext cx="2137957" cy="1096780"/>
          </a:xfrm>
          <a:prstGeom prst="rect">
            <a:avLst/>
          </a:prstGeom>
        </p:spPr>
        <p:txBody>
          <a:bodyPr wrap="square" lIns="0">
            <a:noAutofit/>
          </a:bodyPr>
          <a:lstStyle>
            <a:lvl1pPr marL="0" indent="0">
              <a:buNone/>
              <a:defRPr sz="1100" b="0"/>
            </a:lvl1pPr>
            <a:lvl2pPr marL="457211" indent="0">
              <a:buNone/>
              <a:defRPr sz="1500"/>
            </a:lvl2pPr>
            <a:lvl3pPr marL="914422" indent="0">
              <a:buNone/>
              <a:defRPr sz="1500"/>
            </a:lvl3pPr>
            <a:lvl4pPr marL="1371635" indent="0">
              <a:buNone/>
              <a:defRPr sz="1500"/>
            </a:lvl4pPr>
            <a:lvl5pPr marL="1828846" indent="0">
              <a:buNone/>
              <a:defRPr sz="1500"/>
            </a:lvl5pPr>
          </a:lstStyle>
          <a:p>
            <a:pPr lvl="0"/>
            <a:r>
              <a:rPr lang="en-AU" dirty="0" err="1"/>
              <a:t>Lorem</a:t>
            </a:r>
            <a:r>
              <a:rPr lang="en-AU" dirty="0"/>
              <a:t> </a:t>
            </a:r>
            <a:r>
              <a:rPr lang="en-AU" dirty="0" err="1"/>
              <a:t>ipsum</a:t>
            </a:r>
            <a:r>
              <a:rPr lang="en-AU" dirty="0"/>
              <a:t> </a:t>
            </a:r>
            <a:r>
              <a:rPr lang="en-AU" dirty="0" err="1"/>
              <a:t>dolor</a:t>
            </a:r>
            <a:r>
              <a:rPr lang="en-AU" dirty="0"/>
              <a:t> sit</a:t>
            </a:r>
            <a:r>
              <a:rPr lang="mr-IN" dirty="0"/>
              <a:t>…</a:t>
            </a:r>
            <a:endParaRPr lang="en-US" dirty="0"/>
          </a:p>
        </p:txBody>
      </p:sp>
    </p:spTree>
    <p:extLst>
      <p:ext uri="{BB962C8B-B14F-4D97-AF65-F5344CB8AC3E}">
        <p14:creationId xmlns:p14="http://schemas.microsoft.com/office/powerpoint/2010/main" val="578893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7C6C8-EC77-47F5-834B-D4F3DCCE5E35}"/>
              </a:ext>
            </a:extLst>
          </p:cNvPr>
          <p:cNvSpPr>
            <a:spLocks noGrp="1"/>
          </p:cNvSpPr>
          <p:nvPr>
            <p:ph type="ctrTitle"/>
          </p:nvPr>
        </p:nvSpPr>
        <p:spPr>
          <a:xfrm>
            <a:off x="1143000" y="841772"/>
            <a:ext cx="6858000" cy="1790700"/>
          </a:xfrm>
        </p:spPr>
        <p:txBody>
          <a:bodyPr anchor="b"/>
          <a:lstStyle>
            <a:lvl1pPr algn="ctr">
              <a:defRPr sz="4500"/>
            </a:lvl1pPr>
          </a:lstStyle>
          <a:p>
            <a:r>
              <a:rPr lang="en-US" dirty="0"/>
              <a:t>Click to edit Master title style</a:t>
            </a:r>
            <a:endParaRPr lang="en-NZ" dirty="0"/>
          </a:p>
        </p:txBody>
      </p:sp>
      <p:sp>
        <p:nvSpPr>
          <p:cNvPr id="3" name="Subtitle 2">
            <a:extLst>
              <a:ext uri="{FF2B5EF4-FFF2-40B4-BE49-F238E27FC236}">
                <a16:creationId xmlns:a16="http://schemas.microsoft.com/office/drawing/2014/main" id="{1FE19BCE-861B-4DFA-BF23-60A0ED7BD70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NZ"/>
          </a:p>
        </p:txBody>
      </p:sp>
      <p:sp>
        <p:nvSpPr>
          <p:cNvPr id="7" name="Slide Number Placeholder 4">
            <a:extLst>
              <a:ext uri="{FF2B5EF4-FFF2-40B4-BE49-F238E27FC236}">
                <a16:creationId xmlns:a16="http://schemas.microsoft.com/office/drawing/2014/main" id="{6B5DF997-E31B-4A1A-A24D-4A74D8A580B6}"/>
              </a:ext>
            </a:extLst>
          </p:cNvPr>
          <p:cNvSpPr>
            <a:spLocks noGrp="1"/>
          </p:cNvSpPr>
          <p:nvPr>
            <p:ph type="sldNum" sz="quarter" idx="4"/>
          </p:nvPr>
        </p:nvSpPr>
        <p:spPr>
          <a:xfrm>
            <a:off x="8890545" y="4869901"/>
            <a:ext cx="253455" cy="170060"/>
          </a:xfrm>
          <a:prstGeom prst="rect">
            <a:avLst/>
          </a:prstGeom>
        </p:spPr>
        <p:txBody>
          <a:bodyPr/>
          <a:lstStyle>
            <a:lvl1pPr>
              <a:defRPr sz="750">
                <a:solidFill>
                  <a:srgbClr val="185741"/>
                </a:solidFill>
              </a:defRPr>
            </a:lvl1pPr>
          </a:lstStyle>
          <a:p>
            <a:fld id="{29BC30C7-E644-4F79-80A8-F982B121EB2B}" type="slidenum">
              <a:rPr lang="en-NZ" smtClean="0"/>
              <a:pPr/>
              <a:t>‹#›</a:t>
            </a:fld>
            <a:endParaRPr lang="en-NZ" dirty="0"/>
          </a:p>
        </p:txBody>
      </p:sp>
    </p:spTree>
    <p:extLst>
      <p:ext uri="{BB962C8B-B14F-4D97-AF65-F5344CB8AC3E}">
        <p14:creationId xmlns:p14="http://schemas.microsoft.com/office/powerpoint/2010/main" val="2365535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44393-7D7B-4A86-85DA-DE4A78E1534C}"/>
              </a:ext>
            </a:extLst>
          </p:cNvPr>
          <p:cNvSpPr>
            <a:spLocks noGrp="1"/>
          </p:cNvSpPr>
          <p:nvPr>
            <p:ph type="title"/>
          </p:nvPr>
        </p:nvSpPr>
        <p:spPr>
          <a:xfrm>
            <a:off x="628650" y="273844"/>
            <a:ext cx="7886700" cy="528412"/>
          </a:xfrm>
        </p:spPr>
        <p:txBody>
          <a:bodyPr/>
          <a:lstStyle/>
          <a:p>
            <a:r>
              <a:rPr lang="en-US" dirty="0"/>
              <a:t>Click to edit Master title style</a:t>
            </a:r>
            <a:endParaRPr lang="en-NZ" dirty="0"/>
          </a:p>
        </p:txBody>
      </p:sp>
      <p:sp>
        <p:nvSpPr>
          <p:cNvPr id="3" name="Content Placeholder 2">
            <a:extLst>
              <a:ext uri="{FF2B5EF4-FFF2-40B4-BE49-F238E27FC236}">
                <a16:creationId xmlns:a16="http://schemas.microsoft.com/office/drawing/2014/main" id="{DA913063-3B03-4204-BD84-1DCF9E0C578A}"/>
              </a:ext>
            </a:extLst>
          </p:cNvPr>
          <p:cNvSpPr>
            <a:spLocks noGrp="1"/>
          </p:cNvSpPr>
          <p:nvPr>
            <p:ph idx="1"/>
          </p:nvPr>
        </p:nvSpPr>
        <p:spPr>
          <a:xfrm>
            <a:off x="628650" y="976942"/>
            <a:ext cx="7886700" cy="3655781"/>
          </a:xfrm>
        </p:spPr>
        <p:txBody>
          <a:bodyPr>
            <a:normAutofit/>
          </a:bodyPr>
          <a:lstStyle>
            <a:lvl1pPr>
              <a:defRPr sz="1500"/>
            </a:lvl1pPr>
            <a:lvl2pPr>
              <a:defRPr sz="1350"/>
            </a:lvl2pPr>
            <a:lvl3pPr>
              <a:defRPr sz="120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7" name="Rectangle 6">
            <a:extLst>
              <a:ext uri="{FF2B5EF4-FFF2-40B4-BE49-F238E27FC236}">
                <a16:creationId xmlns:a16="http://schemas.microsoft.com/office/drawing/2014/main" id="{8E69325D-EAB5-4D29-995B-77273C004C29}"/>
              </a:ext>
            </a:extLst>
          </p:cNvPr>
          <p:cNvSpPr/>
          <p:nvPr userDrawn="1"/>
        </p:nvSpPr>
        <p:spPr>
          <a:xfrm>
            <a:off x="1" y="275894"/>
            <a:ext cx="103532" cy="477661"/>
          </a:xfrm>
          <a:prstGeom prst="rect">
            <a:avLst/>
          </a:prstGeom>
          <a:solidFill>
            <a:srgbClr val="185741"/>
          </a:solidFill>
          <a:ln>
            <a:noFill/>
          </a:ln>
          <a:effectLst/>
        </p:spPr>
        <p:style>
          <a:lnRef idx="1">
            <a:schemeClr val="accent1"/>
          </a:lnRef>
          <a:fillRef idx="3">
            <a:schemeClr val="accent1"/>
          </a:fillRef>
          <a:effectRef idx="2">
            <a:schemeClr val="accent1"/>
          </a:effectRef>
          <a:fontRef idx="minor">
            <a:schemeClr val="lt1"/>
          </a:fontRef>
        </p:style>
        <p:txBody>
          <a:bodyPr lIns="68573" tIns="34286" rIns="68573" bIns="34286" rtlCol="0" anchor="ctr"/>
          <a:lstStyle/>
          <a:p>
            <a:pPr algn="ctr"/>
            <a:endParaRPr lang="en-US" sz="1350"/>
          </a:p>
        </p:txBody>
      </p:sp>
      <p:sp>
        <p:nvSpPr>
          <p:cNvPr id="11" name="Slide Number Placeholder 4">
            <a:extLst>
              <a:ext uri="{FF2B5EF4-FFF2-40B4-BE49-F238E27FC236}">
                <a16:creationId xmlns:a16="http://schemas.microsoft.com/office/drawing/2014/main" id="{F571B620-7348-4345-A939-3DD686585DA2}"/>
              </a:ext>
            </a:extLst>
          </p:cNvPr>
          <p:cNvSpPr txBox="1">
            <a:spLocks/>
          </p:cNvSpPr>
          <p:nvPr userDrawn="1"/>
        </p:nvSpPr>
        <p:spPr>
          <a:xfrm>
            <a:off x="8890545" y="4869901"/>
            <a:ext cx="253455" cy="170060"/>
          </a:xfrm>
          <a:prstGeom prst="rect">
            <a:avLst/>
          </a:prstGeom>
        </p:spPr>
        <p:txBody>
          <a:bodyPr/>
          <a:lstStyle>
            <a:defPPr>
              <a:defRPr lang="en-US"/>
            </a:defPPr>
            <a:lvl1pPr marL="0" algn="l" defTabSz="914400" rtl="0" eaLnBrk="1" latinLnBrk="0" hangingPunct="1">
              <a:defRPr sz="1000" kern="1200">
                <a:solidFill>
                  <a:srgbClr val="18574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BC30C7-E644-4F79-80A8-F982B121EB2B}" type="slidenum">
              <a:rPr lang="en-NZ" sz="750" smtClean="0"/>
              <a:pPr/>
              <a:t>‹#›</a:t>
            </a:fld>
            <a:endParaRPr lang="en-NZ" sz="750" dirty="0"/>
          </a:p>
        </p:txBody>
      </p:sp>
    </p:spTree>
    <p:extLst>
      <p:ext uri="{BB962C8B-B14F-4D97-AF65-F5344CB8AC3E}">
        <p14:creationId xmlns:p14="http://schemas.microsoft.com/office/powerpoint/2010/main" val="8382211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68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 with Pullout Quote/Statem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6467437-858A-4209-B281-2AE710AF39F5}"/>
              </a:ext>
            </a:extLst>
          </p:cNvPr>
          <p:cNvSpPr/>
          <p:nvPr userDrawn="1"/>
        </p:nvSpPr>
        <p:spPr>
          <a:xfrm>
            <a:off x="0" y="4572000"/>
            <a:ext cx="9144000"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1" dirty="0"/>
              <a:t>v</a:t>
            </a:r>
          </a:p>
        </p:txBody>
      </p:sp>
      <p:sp>
        <p:nvSpPr>
          <p:cNvPr id="3" name="Picture Placeholder 2">
            <a:extLst>
              <a:ext uri="{FF2B5EF4-FFF2-40B4-BE49-F238E27FC236}">
                <a16:creationId xmlns:a16="http://schemas.microsoft.com/office/drawing/2014/main" id="{52A5C912-D057-204A-909D-07608BAB289C}"/>
              </a:ext>
            </a:extLst>
          </p:cNvPr>
          <p:cNvSpPr>
            <a:spLocks noGrp="1"/>
          </p:cNvSpPr>
          <p:nvPr>
            <p:ph type="pic" sz="quarter" idx="11" hasCustomPrompt="1"/>
          </p:nvPr>
        </p:nvSpPr>
        <p:spPr>
          <a:xfrm>
            <a:off x="0" y="0"/>
            <a:ext cx="9144000" cy="4572000"/>
          </a:xfrm>
          <a:prstGeom prst="rect">
            <a:avLst/>
          </a:prstGeom>
          <a:noFill/>
        </p:spPr>
        <p:txBody>
          <a:bodyPr/>
          <a:lstStyle>
            <a:lvl1pPr marL="0" indent="0" algn="r">
              <a:buNone/>
              <a:defRPr/>
            </a:lvl1pPr>
          </a:lstStyle>
          <a:p>
            <a:r>
              <a:rPr lang="en-US" dirty="0"/>
              <a:t>Click icon to insert image</a:t>
            </a:r>
          </a:p>
        </p:txBody>
      </p:sp>
      <p:sp>
        <p:nvSpPr>
          <p:cNvPr id="6" name="Text Placeholder 13"/>
          <p:cNvSpPr>
            <a:spLocks noGrp="1"/>
          </p:cNvSpPr>
          <p:nvPr>
            <p:ph type="body" sz="quarter" idx="10"/>
          </p:nvPr>
        </p:nvSpPr>
        <p:spPr>
          <a:xfrm>
            <a:off x="3" y="1895828"/>
            <a:ext cx="4126181" cy="780347"/>
          </a:xfrm>
          <a:prstGeom prst="rect">
            <a:avLst/>
          </a:prstGeom>
          <a:solidFill>
            <a:schemeClr val="bg1">
              <a:alpha val="80000"/>
            </a:schemeClr>
          </a:solidFill>
        </p:spPr>
        <p:txBody>
          <a:bodyPr vert="horz" lIns="360000" tIns="216000" rIns="360000" bIns="252000" anchor="ctr">
            <a:spAutoFit/>
          </a:bodyPr>
          <a:lstStyle>
            <a:lvl1pPr marL="0" indent="0">
              <a:spcBef>
                <a:spcPts val="0"/>
              </a:spcBef>
              <a:buNone/>
              <a:defRPr sz="2000">
                <a:solidFill>
                  <a:schemeClr val="tx1"/>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73088EA9-8086-420B-B508-0B7A36D3A47E}"/>
              </a:ext>
            </a:extLst>
          </p:cNvPr>
          <p:cNvCxnSpPr>
            <a:cxnSpLocks/>
          </p:cNvCxnSpPr>
          <p:nvPr userDrawn="1"/>
        </p:nvCxnSpPr>
        <p:spPr>
          <a:xfrm>
            <a:off x="0" y="4572000"/>
            <a:ext cx="9144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7" name="Picture 6" descr="A picture containing diagram&#10;&#10;Description automatically generated">
            <a:extLst>
              <a:ext uri="{FF2B5EF4-FFF2-40B4-BE49-F238E27FC236}">
                <a16:creationId xmlns:a16="http://schemas.microsoft.com/office/drawing/2014/main" id="{70C2D868-9CC3-45D3-8E8A-0C5AA0964844}"/>
              </a:ext>
            </a:extLst>
          </p:cNvPr>
          <p:cNvPicPr>
            <a:picLocks noChangeAspect="1"/>
          </p:cNvPicPr>
          <p:nvPr userDrawn="1"/>
        </p:nvPicPr>
        <p:blipFill>
          <a:blip r:embed="rId2"/>
          <a:stretch>
            <a:fillRect/>
          </a:stretch>
        </p:blipFill>
        <p:spPr>
          <a:xfrm>
            <a:off x="7879405" y="4679084"/>
            <a:ext cx="1126702" cy="357337"/>
          </a:xfrm>
          <a:prstGeom prst="rect">
            <a:avLst/>
          </a:prstGeom>
        </p:spPr>
      </p:pic>
    </p:spTree>
    <p:extLst>
      <p:ext uri="{BB962C8B-B14F-4D97-AF65-F5344CB8AC3E}">
        <p14:creationId xmlns:p14="http://schemas.microsoft.com/office/powerpoint/2010/main" val="20704741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8EDF6-06EE-42FE-AB9E-44F9AA89BDB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9AFCB345-C417-4C60-B2CD-D381756798C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Slide Number Placeholder 4">
            <a:extLst>
              <a:ext uri="{FF2B5EF4-FFF2-40B4-BE49-F238E27FC236}">
                <a16:creationId xmlns:a16="http://schemas.microsoft.com/office/drawing/2014/main" id="{FE94A153-647D-4C0E-AACD-FC5175AD4607}"/>
              </a:ext>
            </a:extLst>
          </p:cNvPr>
          <p:cNvSpPr>
            <a:spLocks noGrp="1"/>
          </p:cNvSpPr>
          <p:nvPr>
            <p:ph type="sldNum" sz="quarter" idx="4"/>
          </p:nvPr>
        </p:nvSpPr>
        <p:spPr>
          <a:xfrm>
            <a:off x="8890545" y="4869901"/>
            <a:ext cx="253455" cy="170060"/>
          </a:xfrm>
          <a:prstGeom prst="rect">
            <a:avLst/>
          </a:prstGeom>
        </p:spPr>
        <p:txBody>
          <a:bodyPr/>
          <a:lstStyle>
            <a:lvl1pPr>
              <a:defRPr sz="750">
                <a:solidFill>
                  <a:srgbClr val="185741"/>
                </a:solidFill>
              </a:defRPr>
            </a:lvl1pPr>
          </a:lstStyle>
          <a:p>
            <a:fld id="{29BC30C7-E644-4F79-80A8-F982B121EB2B}" type="slidenum">
              <a:rPr lang="en-NZ" smtClean="0"/>
              <a:pPr/>
              <a:t>‹#›</a:t>
            </a:fld>
            <a:endParaRPr lang="en-NZ" dirty="0"/>
          </a:p>
        </p:txBody>
      </p:sp>
    </p:spTree>
    <p:extLst>
      <p:ext uri="{BB962C8B-B14F-4D97-AF65-F5344CB8AC3E}">
        <p14:creationId xmlns:p14="http://schemas.microsoft.com/office/powerpoint/2010/main" val="39855027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2C4E2-AAAF-4B65-9919-BC802A20477F}"/>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4C08DB99-7778-4D2D-AC10-86979E169812}"/>
              </a:ext>
            </a:extLst>
          </p:cNvPr>
          <p:cNvSpPr>
            <a:spLocks noGrp="1"/>
          </p:cNvSpPr>
          <p:nvPr>
            <p:ph sz="half" idx="1"/>
          </p:nvPr>
        </p:nvSpPr>
        <p:spPr>
          <a:xfrm>
            <a:off x="628650" y="989882"/>
            <a:ext cx="3886200" cy="3642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39DF751E-66B7-4987-BB96-C4DAC0DB9CAF}"/>
              </a:ext>
            </a:extLst>
          </p:cNvPr>
          <p:cNvSpPr>
            <a:spLocks noGrp="1"/>
          </p:cNvSpPr>
          <p:nvPr>
            <p:ph sz="half" idx="2"/>
          </p:nvPr>
        </p:nvSpPr>
        <p:spPr>
          <a:xfrm>
            <a:off x="4629150" y="989882"/>
            <a:ext cx="3886200" cy="3642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8" name="Slide Number Placeholder 4">
            <a:extLst>
              <a:ext uri="{FF2B5EF4-FFF2-40B4-BE49-F238E27FC236}">
                <a16:creationId xmlns:a16="http://schemas.microsoft.com/office/drawing/2014/main" id="{2A9C19D4-1196-4B9B-A70B-CB34DD1E5965}"/>
              </a:ext>
            </a:extLst>
          </p:cNvPr>
          <p:cNvSpPr>
            <a:spLocks noGrp="1"/>
          </p:cNvSpPr>
          <p:nvPr>
            <p:ph type="sldNum" sz="quarter" idx="4"/>
          </p:nvPr>
        </p:nvSpPr>
        <p:spPr>
          <a:xfrm>
            <a:off x="8890545" y="4869901"/>
            <a:ext cx="253455" cy="170060"/>
          </a:xfrm>
          <a:prstGeom prst="rect">
            <a:avLst/>
          </a:prstGeom>
        </p:spPr>
        <p:txBody>
          <a:bodyPr/>
          <a:lstStyle>
            <a:lvl1pPr>
              <a:defRPr sz="750">
                <a:solidFill>
                  <a:srgbClr val="185741"/>
                </a:solidFill>
              </a:defRPr>
            </a:lvl1pPr>
          </a:lstStyle>
          <a:p>
            <a:fld id="{29BC30C7-E644-4F79-80A8-F982B121EB2B}" type="slidenum">
              <a:rPr lang="en-NZ" smtClean="0"/>
              <a:pPr/>
              <a:t>‹#›</a:t>
            </a:fld>
            <a:endParaRPr lang="en-NZ" dirty="0"/>
          </a:p>
        </p:txBody>
      </p:sp>
    </p:spTree>
    <p:extLst>
      <p:ext uri="{BB962C8B-B14F-4D97-AF65-F5344CB8AC3E}">
        <p14:creationId xmlns:p14="http://schemas.microsoft.com/office/powerpoint/2010/main" val="3422218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93695-1CEF-43D2-9ABA-F54D74FABDAA}"/>
              </a:ext>
            </a:extLst>
          </p:cNvPr>
          <p:cNvSpPr>
            <a:spLocks noGrp="1"/>
          </p:cNvSpPr>
          <p:nvPr>
            <p:ph type="title"/>
          </p:nvPr>
        </p:nvSpPr>
        <p:spPr>
          <a:xfrm>
            <a:off x="629841" y="273844"/>
            <a:ext cx="7886700" cy="994172"/>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FFE867E5-3D51-4A56-98A4-DE81645BF37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862A9E7-5F27-473E-BC43-DD96B482028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3F371EE4-1FE6-445C-9100-175AC506D75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782D82A-55CF-4628-9C15-227C2044AFC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10" name="Slide Number Placeholder 4">
            <a:extLst>
              <a:ext uri="{FF2B5EF4-FFF2-40B4-BE49-F238E27FC236}">
                <a16:creationId xmlns:a16="http://schemas.microsoft.com/office/drawing/2014/main" id="{8AA2EA5A-E2A6-433C-BC84-7D9984802873}"/>
              </a:ext>
            </a:extLst>
          </p:cNvPr>
          <p:cNvSpPr>
            <a:spLocks noGrp="1"/>
          </p:cNvSpPr>
          <p:nvPr>
            <p:ph type="sldNum" sz="quarter" idx="10"/>
          </p:nvPr>
        </p:nvSpPr>
        <p:spPr>
          <a:xfrm>
            <a:off x="8890545" y="4869901"/>
            <a:ext cx="253455" cy="170060"/>
          </a:xfrm>
          <a:prstGeom prst="rect">
            <a:avLst/>
          </a:prstGeom>
        </p:spPr>
        <p:txBody>
          <a:bodyPr/>
          <a:lstStyle>
            <a:lvl1pPr>
              <a:defRPr sz="750">
                <a:solidFill>
                  <a:srgbClr val="185741"/>
                </a:solidFill>
              </a:defRPr>
            </a:lvl1pPr>
          </a:lstStyle>
          <a:p>
            <a:fld id="{29BC30C7-E644-4F79-80A8-F982B121EB2B}" type="slidenum">
              <a:rPr lang="en-NZ" smtClean="0"/>
              <a:pPr/>
              <a:t>‹#›</a:t>
            </a:fld>
            <a:endParaRPr lang="en-NZ" dirty="0"/>
          </a:p>
        </p:txBody>
      </p:sp>
    </p:spTree>
    <p:extLst>
      <p:ext uri="{BB962C8B-B14F-4D97-AF65-F5344CB8AC3E}">
        <p14:creationId xmlns:p14="http://schemas.microsoft.com/office/powerpoint/2010/main" val="212806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180AB-792B-4443-887A-BD5F1DBF95E7}"/>
              </a:ext>
            </a:extLst>
          </p:cNvPr>
          <p:cNvSpPr>
            <a:spLocks noGrp="1"/>
          </p:cNvSpPr>
          <p:nvPr>
            <p:ph type="title"/>
          </p:nvPr>
        </p:nvSpPr>
        <p:spPr/>
        <p:txBody>
          <a:bodyPr/>
          <a:lstStyle/>
          <a:p>
            <a:r>
              <a:rPr lang="en-US"/>
              <a:t>Click to edit Master title style</a:t>
            </a:r>
            <a:endParaRPr lang="en-NZ"/>
          </a:p>
        </p:txBody>
      </p:sp>
      <p:sp>
        <p:nvSpPr>
          <p:cNvPr id="6" name="Slide Number Placeholder 4">
            <a:extLst>
              <a:ext uri="{FF2B5EF4-FFF2-40B4-BE49-F238E27FC236}">
                <a16:creationId xmlns:a16="http://schemas.microsoft.com/office/drawing/2014/main" id="{A91B70AD-5CFD-4FC5-B172-805D0F48BEC6}"/>
              </a:ext>
            </a:extLst>
          </p:cNvPr>
          <p:cNvSpPr>
            <a:spLocks noGrp="1"/>
          </p:cNvSpPr>
          <p:nvPr>
            <p:ph type="sldNum" sz="quarter" idx="4"/>
          </p:nvPr>
        </p:nvSpPr>
        <p:spPr>
          <a:xfrm>
            <a:off x="8890545" y="4869901"/>
            <a:ext cx="253455" cy="170060"/>
          </a:xfrm>
          <a:prstGeom prst="rect">
            <a:avLst/>
          </a:prstGeom>
        </p:spPr>
        <p:txBody>
          <a:bodyPr/>
          <a:lstStyle>
            <a:lvl1pPr>
              <a:defRPr sz="750">
                <a:solidFill>
                  <a:srgbClr val="185741"/>
                </a:solidFill>
              </a:defRPr>
            </a:lvl1pPr>
          </a:lstStyle>
          <a:p>
            <a:fld id="{29BC30C7-E644-4F79-80A8-F982B121EB2B}" type="slidenum">
              <a:rPr lang="en-NZ" smtClean="0"/>
              <a:pPr/>
              <a:t>‹#›</a:t>
            </a:fld>
            <a:endParaRPr lang="en-NZ" dirty="0"/>
          </a:p>
        </p:txBody>
      </p:sp>
    </p:spTree>
    <p:extLst>
      <p:ext uri="{BB962C8B-B14F-4D97-AF65-F5344CB8AC3E}">
        <p14:creationId xmlns:p14="http://schemas.microsoft.com/office/powerpoint/2010/main" val="7345125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180AB-792B-4443-887A-BD5F1DBF95E7}"/>
              </a:ext>
            </a:extLst>
          </p:cNvPr>
          <p:cNvSpPr>
            <a:spLocks noGrp="1"/>
          </p:cNvSpPr>
          <p:nvPr>
            <p:ph type="title"/>
          </p:nvPr>
        </p:nvSpPr>
        <p:spPr/>
        <p:txBody>
          <a:bodyPr/>
          <a:lstStyle/>
          <a:p>
            <a:r>
              <a:rPr lang="en-US"/>
              <a:t>Click to edit Master title style</a:t>
            </a:r>
            <a:endParaRPr lang="en-NZ"/>
          </a:p>
        </p:txBody>
      </p:sp>
      <p:sp>
        <p:nvSpPr>
          <p:cNvPr id="6" name="Slide Number Placeholder 4">
            <a:extLst>
              <a:ext uri="{FF2B5EF4-FFF2-40B4-BE49-F238E27FC236}">
                <a16:creationId xmlns:a16="http://schemas.microsoft.com/office/drawing/2014/main" id="{A91B70AD-5CFD-4FC5-B172-805D0F48BEC6}"/>
              </a:ext>
            </a:extLst>
          </p:cNvPr>
          <p:cNvSpPr>
            <a:spLocks noGrp="1"/>
          </p:cNvSpPr>
          <p:nvPr>
            <p:ph type="sldNum" sz="quarter" idx="4"/>
          </p:nvPr>
        </p:nvSpPr>
        <p:spPr>
          <a:xfrm>
            <a:off x="8890545" y="4869901"/>
            <a:ext cx="253455" cy="170060"/>
          </a:xfrm>
          <a:prstGeom prst="rect">
            <a:avLst/>
          </a:prstGeom>
        </p:spPr>
        <p:txBody>
          <a:bodyPr/>
          <a:lstStyle>
            <a:lvl1pPr>
              <a:defRPr sz="750">
                <a:solidFill>
                  <a:srgbClr val="185741"/>
                </a:solidFill>
              </a:defRPr>
            </a:lvl1pPr>
          </a:lstStyle>
          <a:p>
            <a:fld id="{29BC30C7-E644-4F79-80A8-F982B121EB2B}" type="slidenum">
              <a:rPr lang="en-NZ" smtClean="0"/>
              <a:pPr/>
              <a:t>‹#›</a:t>
            </a:fld>
            <a:endParaRPr lang="en-NZ" dirty="0"/>
          </a:p>
        </p:txBody>
      </p:sp>
    </p:spTree>
    <p:extLst>
      <p:ext uri="{BB962C8B-B14F-4D97-AF65-F5344CB8AC3E}">
        <p14:creationId xmlns:p14="http://schemas.microsoft.com/office/powerpoint/2010/main" val="2065773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73CD1035-F182-49CB-BA2D-FCB171B108D2}"/>
              </a:ext>
            </a:extLst>
          </p:cNvPr>
          <p:cNvSpPr>
            <a:spLocks noGrp="1"/>
          </p:cNvSpPr>
          <p:nvPr>
            <p:ph type="sldNum" sz="quarter" idx="4"/>
          </p:nvPr>
        </p:nvSpPr>
        <p:spPr>
          <a:xfrm>
            <a:off x="8890545" y="4869901"/>
            <a:ext cx="253455" cy="170060"/>
          </a:xfrm>
          <a:prstGeom prst="rect">
            <a:avLst/>
          </a:prstGeom>
        </p:spPr>
        <p:txBody>
          <a:bodyPr/>
          <a:lstStyle>
            <a:lvl1pPr>
              <a:defRPr sz="750">
                <a:solidFill>
                  <a:srgbClr val="185741"/>
                </a:solidFill>
              </a:defRPr>
            </a:lvl1pPr>
          </a:lstStyle>
          <a:p>
            <a:fld id="{29BC30C7-E644-4F79-80A8-F982B121EB2B}" type="slidenum">
              <a:rPr lang="en-NZ" smtClean="0"/>
              <a:pPr/>
              <a:t>‹#›</a:t>
            </a:fld>
            <a:endParaRPr lang="en-NZ" dirty="0"/>
          </a:p>
        </p:txBody>
      </p:sp>
    </p:spTree>
    <p:extLst>
      <p:ext uri="{BB962C8B-B14F-4D97-AF65-F5344CB8AC3E}">
        <p14:creationId xmlns:p14="http://schemas.microsoft.com/office/powerpoint/2010/main" val="3059756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E660C-CA00-4396-938D-64904119B1B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5A68AE33-42F7-4DCE-82BA-A2D99ED0346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FBFA3B90-7904-475B-909A-788778D2E20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Slide Number Placeholder 4">
            <a:extLst>
              <a:ext uri="{FF2B5EF4-FFF2-40B4-BE49-F238E27FC236}">
                <a16:creationId xmlns:a16="http://schemas.microsoft.com/office/drawing/2014/main" id="{DC5C7255-0472-493D-B9AC-B9E89E454047}"/>
              </a:ext>
            </a:extLst>
          </p:cNvPr>
          <p:cNvSpPr>
            <a:spLocks noGrp="1"/>
          </p:cNvSpPr>
          <p:nvPr>
            <p:ph type="sldNum" sz="quarter" idx="4"/>
          </p:nvPr>
        </p:nvSpPr>
        <p:spPr>
          <a:xfrm>
            <a:off x="8890545" y="4869901"/>
            <a:ext cx="253455" cy="170060"/>
          </a:xfrm>
          <a:prstGeom prst="rect">
            <a:avLst/>
          </a:prstGeom>
        </p:spPr>
        <p:txBody>
          <a:bodyPr/>
          <a:lstStyle>
            <a:lvl1pPr>
              <a:defRPr sz="750">
                <a:solidFill>
                  <a:srgbClr val="185741"/>
                </a:solidFill>
              </a:defRPr>
            </a:lvl1pPr>
          </a:lstStyle>
          <a:p>
            <a:fld id="{29BC30C7-E644-4F79-80A8-F982B121EB2B}" type="slidenum">
              <a:rPr lang="en-NZ" smtClean="0"/>
              <a:pPr/>
              <a:t>‹#›</a:t>
            </a:fld>
            <a:endParaRPr lang="en-NZ" dirty="0"/>
          </a:p>
        </p:txBody>
      </p:sp>
    </p:spTree>
    <p:extLst>
      <p:ext uri="{BB962C8B-B14F-4D97-AF65-F5344CB8AC3E}">
        <p14:creationId xmlns:p14="http://schemas.microsoft.com/office/powerpoint/2010/main" val="6438367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64759-A449-4F63-8C32-D5843A3D98F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08D6128D-2279-420D-8230-92C4E63DFE8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NZ"/>
          </a:p>
        </p:txBody>
      </p:sp>
      <p:sp>
        <p:nvSpPr>
          <p:cNvPr id="4" name="Text Placeholder 3">
            <a:extLst>
              <a:ext uri="{FF2B5EF4-FFF2-40B4-BE49-F238E27FC236}">
                <a16:creationId xmlns:a16="http://schemas.microsoft.com/office/drawing/2014/main" id="{C72B6A90-0DB5-4C7B-AAB8-1D2F9F49980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Slide Number Placeholder 4">
            <a:extLst>
              <a:ext uri="{FF2B5EF4-FFF2-40B4-BE49-F238E27FC236}">
                <a16:creationId xmlns:a16="http://schemas.microsoft.com/office/drawing/2014/main" id="{68746963-B64C-48FA-8720-B1AD41C89825}"/>
              </a:ext>
            </a:extLst>
          </p:cNvPr>
          <p:cNvSpPr>
            <a:spLocks noGrp="1"/>
          </p:cNvSpPr>
          <p:nvPr>
            <p:ph type="sldNum" sz="quarter" idx="4"/>
          </p:nvPr>
        </p:nvSpPr>
        <p:spPr>
          <a:xfrm>
            <a:off x="8890545" y="4869901"/>
            <a:ext cx="253455" cy="170060"/>
          </a:xfrm>
          <a:prstGeom prst="rect">
            <a:avLst/>
          </a:prstGeom>
        </p:spPr>
        <p:txBody>
          <a:bodyPr/>
          <a:lstStyle>
            <a:lvl1pPr>
              <a:defRPr sz="750">
                <a:solidFill>
                  <a:srgbClr val="185741"/>
                </a:solidFill>
              </a:defRPr>
            </a:lvl1pPr>
          </a:lstStyle>
          <a:p>
            <a:fld id="{29BC30C7-E644-4F79-80A8-F982B121EB2B}" type="slidenum">
              <a:rPr lang="en-NZ" smtClean="0"/>
              <a:pPr/>
              <a:t>‹#›</a:t>
            </a:fld>
            <a:endParaRPr lang="en-NZ" dirty="0"/>
          </a:p>
        </p:txBody>
      </p:sp>
    </p:spTree>
    <p:extLst>
      <p:ext uri="{BB962C8B-B14F-4D97-AF65-F5344CB8AC3E}">
        <p14:creationId xmlns:p14="http://schemas.microsoft.com/office/powerpoint/2010/main" val="39542508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457E2-07CB-4D80-9AFE-3BE7F3A7D498}"/>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5B5A8A94-1419-40EB-97C9-425CF5301A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8" name="Slide Number Placeholder 4">
            <a:extLst>
              <a:ext uri="{FF2B5EF4-FFF2-40B4-BE49-F238E27FC236}">
                <a16:creationId xmlns:a16="http://schemas.microsoft.com/office/drawing/2014/main" id="{125ABD97-CAB8-41C5-9E1D-F68D995A9A26}"/>
              </a:ext>
            </a:extLst>
          </p:cNvPr>
          <p:cNvSpPr>
            <a:spLocks noGrp="1"/>
          </p:cNvSpPr>
          <p:nvPr>
            <p:ph type="sldNum" sz="quarter" idx="4"/>
          </p:nvPr>
        </p:nvSpPr>
        <p:spPr>
          <a:xfrm>
            <a:off x="8890545" y="4869901"/>
            <a:ext cx="253455" cy="170060"/>
          </a:xfrm>
          <a:prstGeom prst="rect">
            <a:avLst/>
          </a:prstGeom>
        </p:spPr>
        <p:txBody>
          <a:bodyPr/>
          <a:lstStyle>
            <a:lvl1pPr>
              <a:defRPr sz="750">
                <a:solidFill>
                  <a:srgbClr val="185741"/>
                </a:solidFill>
              </a:defRPr>
            </a:lvl1pPr>
          </a:lstStyle>
          <a:p>
            <a:fld id="{29BC30C7-E644-4F79-80A8-F982B121EB2B}" type="slidenum">
              <a:rPr lang="en-NZ" smtClean="0"/>
              <a:pPr/>
              <a:t>‹#›</a:t>
            </a:fld>
            <a:endParaRPr lang="en-NZ" dirty="0"/>
          </a:p>
        </p:txBody>
      </p:sp>
    </p:spTree>
    <p:extLst>
      <p:ext uri="{BB962C8B-B14F-4D97-AF65-F5344CB8AC3E}">
        <p14:creationId xmlns:p14="http://schemas.microsoft.com/office/powerpoint/2010/main" val="13214277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E0B750-56CF-4CF3-AE96-23F09BD2E3E1}"/>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607CE8E2-F46D-469C-8149-E3151E5044B8}"/>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Slide Number Placeholder 4">
            <a:extLst>
              <a:ext uri="{FF2B5EF4-FFF2-40B4-BE49-F238E27FC236}">
                <a16:creationId xmlns:a16="http://schemas.microsoft.com/office/drawing/2014/main" id="{E54223B5-C44D-4C68-B45F-C33293036A7C}"/>
              </a:ext>
            </a:extLst>
          </p:cNvPr>
          <p:cNvSpPr>
            <a:spLocks noGrp="1"/>
          </p:cNvSpPr>
          <p:nvPr>
            <p:ph type="sldNum" sz="quarter" idx="4"/>
          </p:nvPr>
        </p:nvSpPr>
        <p:spPr>
          <a:xfrm>
            <a:off x="8890545" y="4869901"/>
            <a:ext cx="253455" cy="170060"/>
          </a:xfrm>
          <a:prstGeom prst="rect">
            <a:avLst/>
          </a:prstGeom>
        </p:spPr>
        <p:txBody>
          <a:bodyPr/>
          <a:lstStyle>
            <a:lvl1pPr>
              <a:defRPr sz="750">
                <a:solidFill>
                  <a:srgbClr val="185741"/>
                </a:solidFill>
              </a:defRPr>
            </a:lvl1pPr>
          </a:lstStyle>
          <a:p>
            <a:fld id="{29BC30C7-E644-4F79-80A8-F982B121EB2B}" type="slidenum">
              <a:rPr lang="en-NZ" smtClean="0"/>
              <a:pPr/>
              <a:t>‹#›</a:t>
            </a:fld>
            <a:endParaRPr lang="en-NZ" dirty="0"/>
          </a:p>
        </p:txBody>
      </p:sp>
    </p:spTree>
    <p:extLst>
      <p:ext uri="{BB962C8B-B14F-4D97-AF65-F5344CB8AC3E}">
        <p14:creationId xmlns:p14="http://schemas.microsoft.com/office/powerpoint/2010/main" val="3718831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ull-Out Quote/Statement">
    <p:spTree>
      <p:nvGrpSpPr>
        <p:cNvPr id="1" name=""/>
        <p:cNvGrpSpPr/>
        <p:nvPr/>
      </p:nvGrpSpPr>
      <p:grpSpPr>
        <a:xfrm>
          <a:off x="0" y="0"/>
          <a:ext cx="0" cy="0"/>
          <a:chOff x="0" y="0"/>
          <a:chExt cx="0" cy="0"/>
        </a:xfrm>
      </p:grpSpPr>
      <p:sp>
        <p:nvSpPr>
          <p:cNvPr id="6" name="Text Placeholder 13"/>
          <p:cNvSpPr>
            <a:spLocks noGrp="1"/>
          </p:cNvSpPr>
          <p:nvPr>
            <p:ph type="body" sz="quarter" idx="10" hasCustomPrompt="1"/>
          </p:nvPr>
        </p:nvSpPr>
        <p:spPr>
          <a:xfrm>
            <a:off x="2322000" y="1557274"/>
            <a:ext cx="4500000" cy="1457455"/>
          </a:xfrm>
          <a:prstGeom prst="rect">
            <a:avLst/>
          </a:prstGeom>
          <a:noFill/>
        </p:spPr>
        <p:txBody>
          <a:bodyPr vert="horz" wrap="square" lIns="360000" tIns="216000" rIns="360000" bIns="252000" anchor="ctr">
            <a:spAutoFit/>
          </a:bodyPr>
          <a:lstStyle>
            <a:lvl1pPr marL="0" indent="0" algn="ctr">
              <a:spcBef>
                <a:spcPts val="0"/>
              </a:spcBef>
              <a:buNone/>
              <a:defRPr sz="3200">
                <a:solidFill>
                  <a:schemeClr val="bg1"/>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a:t>Pull-out Quote / Statement</a:t>
            </a:r>
            <a:endParaRPr lang="en-US" dirty="0"/>
          </a:p>
        </p:txBody>
      </p:sp>
      <p:sp>
        <p:nvSpPr>
          <p:cNvPr id="7" name="Rectangle 6">
            <a:extLst>
              <a:ext uri="{FF2B5EF4-FFF2-40B4-BE49-F238E27FC236}">
                <a16:creationId xmlns:a16="http://schemas.microsoft.com/office/drawing/2014/main" id="{99BF334A-1642-4B36-B420-955D3A796E10}"/>
              </a:ext>
            </a:extLst>
          </p:cNvPr>
          <p:cNvSpPr/>
          <p:nvPr userDrawn="1"/>
        </p:nvSpPr>
        <p:spPr>
          <a:xfrm>
            <a:off x="0" y="4572000"/>
            <a:ext cx="9144000"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1" dirty="0"/>
              <a:t>v</a:t>
            </a:r>
          </a:p>
        </p:txBody>
      </p:sp>
      <p:cxnSp>
        <p:nvCxnSpPr>
          <p:cNvPr id="10" name="Straight Connector 9">
            <a:extLst>
              <a:ext uri="{FF2B5EF4-FFF2-40B4-BE49-F238E27FC236}">
                <a16:creationId xmlns:a16="http://schemas.microsoft.com/office/drawing/2014/main" id="{1644DC56-34F7-4D3F-8EED-9CFE720F7CAB}"/>
              </a:ext>
            </a:extLst>
          </p:cNvPr>
          <p:cNvCxnSpPr>
            <a:cxnSpLocks/>
          </p:cNvCxnSpPr>
          <p:nvPr userDrawn="1"/>
        </p:nvCxnSpPr>
        <p:spPr>
          <a:xfrm>
            <a:off x="0" y="4572000"/>
            <a:ext cx="9144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9" name="Picture 8" descr="A picture containing diagram&#10;&#10;Description automatically generated">
            <a:extLst>
              <a:ext uri="{FF2B5EF4-FFF2-40B4-BE49-F238E27FC236}">
                <a16:creationId xmlns:a16="http://schemas.microsoft.com/office/drawing/2014/main" id="{C6C7A7DA-A033-4663-9EE1-3D6DC863B88D}"/>
              </a:ext>
            </a:extLst>
          </p:cNvPr>
          <p:cNvPicPr>
            <a:picLocks noChangeAspect="1"/>
          </p:cNvPicPr>
          <p:nvPr userDrawn="1"/>
        </p:nvPicPr>
        <p:blipFill>
          <a:blip r:embed="rId2"/>
          <a:stretch>
            <a:fillRect/>
          </a:stretch>
        </p:blipFill>
        <p:spPr>
          <a:xfrm>
            <a:off x="7879405" y="4679084"/>
            <a:ext cx="1126702" cy="357337"/>
          </a:xfrm>
          <a:prstGeom prst="rect">
            <a:avLst/>
          </a:prstGeom>
        </p:spPr>
      </p:pic>
    </p:spTree>
    <p:extLst>
      <p:ext uri="{BB962C8B-B14F-4D97-AF65-F5344CB8AC3E}">
        <p14:creationId xmlns:p14="http://schemas.microsoft.com/office/powerpoint/2010/main" val="13396624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303877" y="315592"/>
            <a:ext cx="2137958" cy="369332"/>
          </a:xfrm>
          <a:prstGeom prst="rect">
            <a:avLst/>
          </a:prstGeom>
        </p:spPr>
        <p:txBody>
          <a:bodyPr wrap="none" lIns="0">
            <a:spAutoFit/>
          </a:bodyPr>
          <a:lstStyle>
            <a:lvl1pPr marL="0" indent="0">
              <a:buNone/>
              <a:defRPr sz="2000" b="1"/>
            </a:lvl1pPr>
            <a:lvl2pPr marL="457189" indent="0">
              <a:buNone/>
              <a:defRPr sz="1500"/>
            </a:lvl2pPr>
            <a:lvl3pPr marL="914378" indent="0">
              <a:buNone/>
              <a:defRPr sz="1500"/>
            </a:lvl3pPr>
            <a:lvl4pPr marL="1371566" indent="0">
              <a:buNone/>
              <a:defRPr sz="1500"/>
            </a:lvl4pPr>
            <a:lvl5pPr marL="1828754" indent="0">
              <a:buNone/>
              <a:defRPr sz="1500"/>
            </a:lvl5pPr>
          </a:lstStyle>
          <a:p>
            <a:pPr lvl="0"/>
            <a:r>
              <a:rPr lang="en-AU" dirty="0"/>
              <a:t>Placeholder Title</a:t>
            </a:r>
            <a:endParaRPr lang="en-US" dirty="0"/>
          </a:p>
        </p:txBody>
      </p:sp>
      <p:sp>
        <p:nvSpPr>
          <p:cNvPr id="9" name="Text Placeholder 7"/>
          <p:cNvSpPr>
            <a:spLocks noGrp="1"/>
          </p:cNvSpPr>
          <p:nvPr>
            <p:ph type="body" sz="quarter" idx="11" hasCustomPrompt="1"/>
          </p:nvPr>
        </p:nvSpPr>
        <p:spPr>
          <a:xfrm>
            <a:off x="303877" y="949734"/>
            <a:ext cx="2137958" cy="1096780"/>
          </a:xfrm>
          <a:prstGeom prst="rect">
            <a:avLst/>
          </a:prstGeom>
        </p:spPr>
        <p:txBody>
          <a:bodyPr wrap="square" lIns="0">
            <a:noAutofit/>
          </a:bodyPr>
          <a:lstStyle>
            <a:lvl1pPr marL="0" indent="0">
              <a:buNone/>
              <a:defRPr sz="1100" b="0"/>
            </a:lvl1pPr>
            <a:lvl2pPr marL="457189" indent="0">
              <a:buNone/>
              <a:defRPr sz="1500"/>
            </a:lvl2pPr>
            <a:lvl3pPr marL="914378" indent="0">
              <a:buNone/>
              <a:defRPr sz="1500"/>
            </a:lvl3pPr>
            <a:lvl4pPr marL="1371566" indent="0">
              <a:buNone/>
              <a:defRPr sz="1500"/>
            </a:lvl4pPr>
            <a:lvl5pPr marL="1828754" indent="0">
              <a:buNone/>
              <a:defRPr sz="1500"/>
            </a:lvl5pPr>
          </a:lstStyle>
          <a:p>
            <a:pPr lvl="0"/>
            <a:r>
              <a:rPr lang="en-AU" dirty="0" err="1"/>
              <a:t>Lorem</a:t>
            </a:r>
            <a:r>
              <a:rPr lang="en-AU" dirty="0"/>
              <a:t> </a:t>
            </a:r>
            <a:r>
              <a:rPr lang="en-AU" dirty="0" err="1"/>
              <a:t>ipsum</a:t>
            </a:r>
            <a:r>
              <a:rPr lang="en-AU" dirty="0"/>
              <a:t> </a:t>
            </a:r>
            <a:r>
              <a:rPr lang="en-AU" dirty="0" err="1"/>
              <a:t>dolor</a:t>
            </a:r>
            <a:r>
              <a:rPr lang="en-AU" dirty="0"/>
              <a:t> sit</a:t>
            </a:r>
            <a:r>
              <a:rPr lang="mr-IN" dirty="0"/>
              <a:t>…</a:t>
            </a:r>
            <a:endParaRPr lang="en-US" dirty="0"/>
          </a:p>
        </p:txBody>
      </p:sp>
      <p:sp>
        <p:nvSpPr>
          <p:cNvPr id="4" name="Slide Number Placeholder 4">
            <a:extLst>
              <a:ext uri="{FF2B5EF4-FFF2-40B4-BE49-F238E27FC236}">
                <a16:creationId xmlns:a16="http://schemas.microsoft.com/office/drawing/2014/main" id="{0C223E7F-AC27-4616-8D70-9ABB871DB10B}"/>
              </a:ext>
            </a:extLst>
          </p:cNvPr>
          <p:cNvSpPr>
            <a:spLocks noGrp="1"/>
          </p:cNvSpPr>
          <p:nvPr>
            <p:ph type="sldNum" sz="quarter" idx="4"/>
          </p:nvPr>
        </p:nvSpPr>
        <p:spPr>
          <a:xfrm>
            <a:off x="8890545" y="4869901"/>
            <a:ext cx="253455" cy="170060"/>
          </a:xfrm>
          <a:prstGeom prst="rect">
            <a:avLst/>
          </a:prstGeom>
        </p:spPr>
        <p:txBody>
          <a:bodyPr/>
          <a:lstStyle>
            <a:lvl1pPr>
              <a:defRPr sz="750">
                <a:solidFill>
                  <a:srgbClr val="185741"/>
                </a:solidFill>
              </a:defRPr>
            </a:lvl1pPr>
          </a:lstStyle>
          <a:p>
            <a:fld id="{29BC30C7-E644-4F79-80A8-F982B121EB2B}" type="slidenum">
              <a:rPr lang="en-NZ" smtClean="0"/>
              <a:pPr/>
              <a:t>‹#›</a:t>
            </a:fld>
            <a:endParaRPr lang="en-NZ" dirty="0"/>
          </a:p>
        </p:txBody>
      </p:sp>
    </p:spTree>
    <p:extLst>
      <p:ext uri="{BB962C8B-B14F-4D97-AF65-F5344CB8AC3E}">
        <p14:creationId xmlns:p14="http://schemas.microsoft.com/office/powerpoint/2010/main" val="38084186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ub-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A5C912-D057-204A-909D-07608BAB289C}"/>
              </a:ext>
            </a:extLst>
          </p:cNvPr>
          <p:cNvSpPr>
            <a:spLocks noGrp="1"/>
          </p:cNvSpPr>
          <p:nvPr>
            <p:ph type="pic" sz="quarter" idx="11"/>
          </p:nvPr>
        </p:nvSpPr>
        <p:spPr>
          <a:xfrm>
            <a:off x="0" y="0"/>
            <a:ext cx="9144000" cy="4572000"/>
          </a:xfrm>
          <a:prstGeom prst="rect">
            <a:avLst/>
          </a:prstGeom>
          <a:noFill/>
        </p:spPr>
        <p:txBody>
          <a:bodyPr/>
          <a:lstStyle/>
          <a:p>
            <a:endParaRPr lang="en-US"/>
          </a:p>
        </p:txBody>
      </p:sp>
      <p:sp>
        <p:nvSpPr>
          <p:cNvPr id="14" name="SmartArt Placeholder 14">
            <a:extLst>
              <a:ext uri="{FF2B5EF4-FFF2-40B4-BE49-F238E27FC236}">
                <a16:creationId xmlns:a16="http://schemas.microsoft.com/office/drawing/2014/main" id="{DEF81EBB-81B4-E747-B639-6ABAD261BD14}"/>
              </a:ext>
            </a:extLst>
          </p:cNvPr>
          <p:cNvSpPr>
            <a:spLocks noGrp="1"/>
          </p:cNvSpPr>
          <p:nvPr>
            <p:ph type="dgm" sz="quarter" idx="12" hasCustomPrompt="1"/>
          </p:nvPr>
        </p:nvSpPr>
        <p:spPr>
          <a:xfrm>
            <a:off x="0" y="3762103"/>
            <a:ext cx="9144000" cy="804182"/>
          </a:xfrm>
          <a:prstGeom prst="rect">
            <a:avLst/>
          </a:prstGeom>
          <a:gradFill>
            <a:gsLst>
              <a:gs pos="0">
                <a:schemeClr val="tx1"/>
              </a:gs>
              <a:gs pos="100000">
                <a:schemeClr val="bg1">
                  <a:alpha val="0"/>
                </a:schemeClr>
              </a:gs>
            </a:gsLst>
            <a:lin ang="0" scaled="1"/>
          </a:gradFill>
        </p:spPr>
        <p:txBody>
          <a:bodyPr/>
          <a:lstStyle>
            <a:lvl1pPr marL="0" indent="0">
              <a:buFontTx/>
              <a:buNone/>
              <a:defRPr sz="1200">
                <a:ln>
                  <a:noFill/>
                </a:ln>
                <a:solidFill>
                  <a:schemeClr val="tx1"/>
                </a:solidFill>
                <a:effectLst/>
              </a:defRPr>
            </a:lvl1pPr>
          </a:lstStyle>
          <a:p>
            <a:r>
              <a:rPr lang="en-US" dirty="0"/>
              <a:t>.</a:t>
            </a:r>
          </a:p>
        </p:txBody>
      </p:sp>
      <p:sp>
        <p:nvSpPr>
          <p:cNvPr id="6" name="Text Placeholder 13"/>
          <p:cNvSpPr>
            <a:spLocks noGrp="1"/>
          </p:cNvSpPr>
          <p:nvPr>
            <p:ph type="body" sz="quarter" idx="10"/>
          </p:nvPr>
        </p:nvSpPr>
        <p:spPr>
          <a:xfrm>
            <a:off x="316073" y="1264506"/>
            <a:ext cx="4126182" cy="3098854"/>
          </a:xfrm>
          <a:prstGeom prst="rect">
            <a:avLst/>
          </a:prstGeom>
        </p:spPr>
        <p:txBody>
          <a:bodyPr vert="horz" lIns="91430" tIns="45715" rIns="91430" bIns="45715"/>
          <a:lstStyle>
            <a:lvl1pPr marL="0" indent="0">
              <a:buNone/>
              <a:defRPr sz="2000">
                <a:solidFill>
                  <a:srgbClr val="FFFFFF"/>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a:t>Click to edit Master text styles</a:t>
            </a:r>
            <a:endParaRPr lang="en-US" dirty="0"/>
          </a:p>
        </p:txBody>
      </p:sp>
      <p:sp>
        <p:nvSpPr>
          <p:cNvPr id="7" name="Title 10"/>
          <p:cNvSpPr>
            <a:spLocks noGrp="1"/>
          </p:cNvSpPr>
          <p:nvPr>
            <p:ph type="title"/>
          </p:nvPr>
        </p:nvSpPr>
        <p:spPr>
          <a:xfrm>
            <a:off x="316072" y="297878"/>
            <a:ext cx="8229600" cy="857250"/>
          </a:xfrm>
          <a:prstGeom prst="rect">
            <a:avLst/>
          </a:prstGeom>
        </p:spPr>
        <p:txBody>
          <a:bodyPr vert="horz" lIns="91430" tIns="45715" rIns="91430" bIns="45715"/>
          <a:lstStyle>
            <a:lvl1pPr algn="l">
              <a:defRPr sz="3200">
                <a:solidFill>
                  <a:srgbClr val="FFFFFF"/>
                </a:solidFill>
                <a:latin typeface="Arial"/>
                <a:cs typeface="Arial"/>
              </a:defRPr>
            </a:lvl1pPr>
          </a:lstStyle>
          <a:p>
            <a:r>
              <a:rPr lang="en-AU" dirty="0"/>
              <a:t>Click to edit Master title style</a:t>
            </a:r>
            <a:endParaRPr lang="en-US" dirty="0"/>
          </a:p>
        </p:txBody>
      </p:sp>
      <p:sp>
        <p:nvSpPr>
          <p:cNvPr id="10" name="Rectangle 9">
            <a:extLst>
              <a:ext uri="{FF2B5EF4-FFF2-40B4-BE49-F238E27FC236}">
                <a16:creationId xmlns:a16="http://schemas.microsoft.com/office/drawing/2014/main" id="{1B2D0B8F-FCA0-5E4B-B969-344BB31C0370}"/>
              </a:ext>
            </a:extLst>
          </p:cNvPr>
          <p:cNvSpPr/>
          <p:nvPr userDrawn="1"/>
        </p:nvSpPr>
        <p:spPr>
          <a:xfrm>
            <a:off x="1" y="281599"/>
            <a:ext cx="138042" cy="63688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sz="1800"/>
          </a:p>
        </p:txBody>
      </p:sp>
      <p:sp>
        <p:nvSpPr>
          <p:cNvPr id="11" name="Rectangle 10">
            <a:extLst>
              <a:ext uri="{FF2B5EF4-FFF2-40B4-BE49-F238E27FC236}">
                <a16:creationId xmlns:a16="http://schemas.microsoft.com/office/drawing/2014/main" id="{9B8A0426-BA11-C047-A839-22AA2CA03970}"/>
              </a:ext>
            </a:extLst>
          </p:cNvPr>
          <p:cNvSpPr/>
          <p:nvPr userDrawn="1"/>
        </p:nvSpPr>
        <p:spPr>
          <a:xfrm>
            <a:off x="0" y="4584128"/>
            <a:ext cx="9144000" cy="571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v</a:t>
            </a:r>
          </a:p>
        </p:txBody>
      </p:sp>
      <p:pic>
        <p:nvPicPr>
          <p:cNvPr id="12" name="Picture 11">
            <a:extLst>
              <a:ext uri="{FF2B5EF4-FFF2-40B4-BE49-F238E27FC236}">
                <a16:creationId xmlns:a16="http://schemas.microsoft.com/office/drawing/2014/main" id="{B1351780-371F-2D4C-89F0-3140E2E0991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688"/>
          <a:stretch/>
        </p:blipFill>
        <p:spPr>
          <a:xfrm>
            <a:off x="6945087" y="4609502"/>
            <a:ext cx="1850256" cy="507687"/>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2EDD7DF9-BCB2-462E-8F1C-B44527290CC5}"/>
              </a:ext>
            </a:extLst>
          </p:cNvPr>
          <p:cNvPicPr>
            <a:picLocks noChangeAspect="1"/>
          </p:cNvPicPr>
          <p:nvPr userDrawn="1"/>
        </p:nvPicPr>
        <p:blipFill>
          <a:blip r:embed="rId4"/>
          <a:stretch>
            <a:fillRect/>
          </a:stretch>
        </p:blipFill>
        <p:spPr>
          <a:xfrm>
            <a:off x="134685" y="4644302"/>
            <a:ext cx="1868725" cy="438084"/>
          </a:xfrm>
          <a:prstGeom prst="rect">
            <a:avLst/>
          </a:prstGeom>
        </p:spPr>
      </p:pic>
    </p:spTree>
    <p:extLst>
      <p:ext uri="{BB962C8B-B14F-4D97-AF65-F5344CB8AC3E}">
        <p14:creationId xmlns:p14="http://schemas.microsoft.com/office/powerpoint/2010/main" val="20653131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ext/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13">
            <a:extLst>
              <a:ext uri="{FF2B5EF4-FFF2-40B4-BE49-F238E27FC236}">
                <a16:creationId xmlns:a16="http://schemas.microsoft.com/office/drawing/2014/main" id="{F4CE5F8B-BEF2-B14A-BB48-5F256822F1EC}"/>
              </a:ext>
            </a:extLst>
          </p:cNvPr>
          <p:cNvSpPr>
            <a:spLocks noGrp="1"/>
          </p:cNvSpPr>
          <p:nvPr>
            <p:ph type="body" sz="quarter" idx="10"/>
          </p:nvPr>
        </p:nvSpPr>
        <p:spPr>
          <a:xfrm>
            <a:off x="316073" y="1264506"/>
            <a:ext cx="4699793" cy="3098854"/>
          </a:xfrm>
          <a:prstGeom prst="rect">
            <a:avLst/>
          </a:prstGeom>
        </p:spPr>
        <p:txBody>
          <a:bodyPr vert="horz" lIns="91430" tIns="45715" rIns="91430" bIns="45715"/>
          <a:lstStyle>
            <a:lvl1pPr marL="0" indent="0">
              <a:buNone/>
              <a:defRPr sz="2000">
                <a:solidFill>
                  <a:schemeClr val="tx1">
                    <a:lumMod val="75000"/>
                    <a:lumOff val="25000"/>
                  </a:schemeClr>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a:t>Click to edit Master text styles</a:t>
            </a:r>
            <a:endParaRPr lang="en-US" dirty="0"/>
          </a:p>
        </p:txBody>
      </p:sp>
      <p:sp>
        <p:nvSpPr>
          <p:cNvPr id="10" name="Title 10">
            <a:extLst>
              <a:ext uri="{FF2B5EF4-FFF2-40B4-BE49-F238E27FC236}">
                <a16:creationId xmlns:a16="http://schemas.microsoft.com/office/drawing/2014/main" id="{EAE8A82C-C6C7-AF47-905D-05B46520E680}"/>
              </a:ext>
            </a:extLst>
          </p:cNvPr>
          <p:cNvSpPr>
            <a:spLocks noGrp="1"/>
          </p:cNvSpPr>
          <p:nvPr>
            <p:ph type="title"/>
          </p:nvPr>
        </p:nvSpPr>
        <p:spPr>
          <a:xfrm>
            <a:off x="316074" y="297878"/>
            <a:ext cx="5757313" cy="857250"/>
          </a:xfrm>
          <a:prstGeom prst="rect">
            <a:avLst/>
          </a:prstGeom>
        </p:spPr>
        <p:txBody>
          <a:bodyPr vert="horz" lIns="91430" tIns="45715" rIns="91430" bIns="45715"/>
          <a:lstStyle>
            <a:lvl1pPr algn="l">
              <a:defRPr sz="3200">
                <a:solidFill>
                  <a:schemeClr val="tx1">
                    <a:lumMod val="75000"/>
                    <a:lumOff val="25000"/>
                  </a:schemeClr>
                </a:solidFill>
                <a:latin typeface="Arial"/>
                <a:cs typeface="Arial"/>
              </a:defRPr>
            </a:lvl1pPr>
          </a:lstStyle>
          <a:p>
            <a:r>
              <a:rPr lang="en-AU" dirty="0"/>
              <a:t>Click to edit Master title style</a:t>
            </a:r>
            <a:endParaRPr lang="en-US" dirty="0"/>
          </a:p>
        </p:txBody>
      </p:sp>
      <p:sp>
        <p:nvSpPr>
          <p:cNvPr id="12" name="Picture Placeholder 11">
            <a:extLst>
              <a:ext uri="{FF2B5EF4-FFF2-40B4-BE49-F238E27FC236}">
                <a16:creationId xmlns:a16="http://schemas.microsoft.com/office/drawing/2014/main" id="{9AB1DAB2-7DF4-1940-8400-DEC08E6E2051}"/>
              </a:ext>
            </a:extLst>
          </p:cNvPr>
          <p:cNvSpPr>
            <a:spLocks noGrp="1"/>
          </p:cNvSpPr>
          <p:nvPr>
            <p:ph type="pic" sz="quarter" idx="11"/>
          </p:nvPr>
        </p:nvSpPr>
        <p:spPr>
          <a:xfrm>
            <a:off x="6389688" y="0"/>
            <a:ext cx="2754312" cy="4560888"/>
          </a:xfrm>
          <a:prstGeom prst="rect">
            <a:avLst/>
          </a:prstGeom>
        </p:spPr>
        <p:txBody>
          <a:bodyPr/>
          <a:lstStyle/>
          <a:p>
            <a:endParaRPr lang="en-US" dirty="0"/>
          </a:p>
        </p:txBody>
      </p:sp>
      <p:sp>
        <p:nvSpPr>
          <p:cNvPr id="20" name="Rectangle 19">
            <a:extLst>
              <a:ext uri="{FF2B5EF4-FFF2-40B4-BE49-F238E27FC236}">
                <a16:creationId xmlns:a16="http://schemas.microsoft.com/office/drawing/2014/main" id="{F0BB3584-E0F5-8B4F-B608-54D6554E4339}"/>
              </a:ext>
            </a:extLst>
          </p:cNvPr>
          <p:cNvSpPr/>
          <p:nvPr userDrawn="1"/>
        </p:nvSpPr>
        <p:spPr>
          <a:xfrm>
            <a:off x="1" y="281599"/>
            <a:ext cx="138042" cy="636881"/>
          </a:xfrm>
          <a:prstGeom prst="rect">
            <a:avLst/>
          </a:prstGeom>
          <a:solidFill>
            <a:srgbClr val="185741"/>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sz="1800"/>
          </a:p>
        </p:txBody>
      </p:sp>
    </p:spTree>
    <p:extLst>
      <p:ext uri="{BB962C8B-B14F-4D97-AF65-F5344CB8AC3E}">
        <p14:creationId xmlns:p14="http://schemas.microsoft.com/office/powerpoint/2010/main" val="30601897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NZ"/>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F4F02AF3-7B9D-4672-91FC-425DB38362FF}" type="datetimeFigureOut">
              <a:rPr lang="en-NZ" smtClean="0">
                <a:solidFill>
                  <a:prstClr val="black">
                    <a:tint val="75000"/>
                  </a:prstClr>
                </a:solidFill>
              </a:rPr>
              <a:pPr/>
              <a:t>8/11/2023</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7E72B0D1-46EB-402A-B82D-EE5CBCFD174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17399011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F4F02AF3-7B9D-4672-91FC-425DB38362FF}" type="datetimeFigureOut">
              <a:rPr lang="en-NZ" smtClean="0">
                <a:solidFill>
                  <a:prstClr val="black">
                    <a:tint val="75000"/>
                  </a:prstClr>
                </a:solidFill>
              </a:rPr>
              <a:pPr/>
              <a:t>8/11/2023</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7E72B0D1-46EB-402A-B82D-EE5CBCFD174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31859335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NZ"/>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F02AF3-7B9D-4672-91FC-425DB38362FF}" type="datetimeFigureOut">
              <a:rPr lang="en-NZ" smtClean="0">
                <a:solidFill>
                  <a:prstClr val="black">
                    <a:tint val="75000"/>
                  </a:prstClr>
                </a:solidFill>
              </a:rPr>
              <a:pPr/>
              <a:t>8/11/2023</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7E72B0D1-46EB-402A-B82D-EE5CBCFD174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36946460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F4F02AF3-7B9D-4672-91FC-425DB38362FF}" type="datetimeFigureOut">
              <a:rPr lang="en-NZ" smtClean="0">
                <a:solidFill>
                  <a:prstClr val="black">
                    <a:tint val="75000"/>
                  </a:prstClr>
                </a:solidFill>
              </a:rPr>
              <a:pPr/>
              <a:t>8/11/2023</a:t>
            </a:fld>
            <a:endParaRPr lang="en-NZ">
              <a:solidFill>
                <a:prstClr val="black">
                  <a:tint val="75000"/>
                </a:prstClr>
              </a:solidFill>
            </a:endParaRPr>
          </a:p>
        </p:txBody>
      </p:sp>
      <p:sp>
        <p:nvSpPr>
          <p:cNvPr id="6" name="Footer Placeholder 5"/>
          <p:cNvSpPr>
            <a:spLocks noGrp="1"/>
          </p:cNvSpPr>
          <p:nvPr>
            <p:ph type="ftr" sz="quarter" idx="11"/>
          </p:nvPr>
        </p:nvSpPr>
        <p:spPr/>
        <p:txBody>
          <a:bodyPr/>
          <a:lstStyle/>
          <a:p>
            <a:endParaRPr lang="en-NZ">
              <a:solidFill>
                <a:prstClr val="black">
                  <a:tint val="75000"/>
                </a:prstClr>
              </a:solidFill>
            </a:endParaRPr>
          </a:p>
        </p:txBody>
      </p:sp>
      <p:sp>
        <p:nvSpPr>
          <p:cNvPr id="7" name="Slide Number Placeholder 6"/>
          <p:cNvSpPr>
            <a:spLocks noGrp="1"/>
          </p:cNvSpPr>
          <p:nvPr>
            <p:ph type="sldNum" sz="quarter" idx="12"/>
          </p:nvPr>
        </p:nvSpPr>
        <p:spPr/>
        <p:txBody>
          <a:bodyPr/>
          <a:lstStyle/>
          <a:p>
            <a:fld id="{7E72B0D1-46EB-402A-B82D-EE5CBCFD174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33256683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NZ"/>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F4F02AF3-7B9D-4672-91FC-425DB38362FF}" type="datetimeFigureOut">
              <a:rPr lang="en-NZ" smtClean="0">
                <a:solidFill>
                  <a:prstClr val="black">
                    <a:tint val="75000"/>
                  </a:prstClr>
                </a:solidFill>
              </a:rPr>
              <a:pPr/>
              <a:t>8/11/2023</a:t>
            </a:fld>
            <a:endParaRPr lang="en-NZ">
              <a:solidFill>
                <a:prstClr val="black">
                  <a:tint val="75000"/>
                </a:prstClr>
              </a:solidFill>
            </a:endParaRPr>
          </a:p>
        </p:txBody>
      </p:sp>
      <p:sp>
        <p:nvSpPr>
          <p:cNvPr id="8" name="Footer Placeholder 7"/>
          <p:cNvSpPr>
            <a:spLocks noGrp="1"/>
          </p:cNvSpPr>
          <p:nvPr>
            <p:ph type="ftr" sz="quarter" idx="11"/>
          </p:nvPr>
        </p:nvSpPr>
        <p:spPr/>
        <p:txBody>
          <a:bodyPr/>
          <a:lstStyle/>
          <a:p>
            <a:endParaRPr lang="en-NZ">
              <a:solidFill>
                <a:prstClr val="black">
                  <a:tint val="75000"/>
                </a:prstClr>
              </a:solidFill>
            </a:endParaRPr>
          </a:p>
        </p:txBody>
      </p:sp>
      <p:sp>
        <p:nvSpPr>
          <p:cNvPr id="9" name="Slide Number Placeholder 8"/>
          <p:cNvSpPr>
            <a:spLocks noGrp="1"/>
          </p:cNvSpPr>
          <p:nvPr>
            <p:ph type="sldNum" sz="quarter" idx="12"/>
          </p:nvPr>
        </p:nvSpPr>
        <p:spPr/>
        <p:txBody>
          <a:bodyPr/>
          <a:lstStyle/>
          <a:p>
            <a:fld id="{7E72B0D1-46EB-402A-B82D-EE5CBCFD174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14202314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F4F02AF3-7B9D-4672-91FC-425DB38362FF}" type="datetimeFigureOut">
              <a:rPr lang="en-NZ" smtClean="0">
                <a:solidFill>
                  <a:prstClr val="black">
                    <a:tint val="75000"/>
                  </a:prstClr>
                </a:solidFill>
              </a:rPr>
              <a:pPr/>
              <a:t>8/11/2023</a:t>
            </a:fld>
            <a:endParaRPr lang="en-NZ">
              <a:solidFill>
                <a:prstClr val="black">
                  <a:tint val="75000"/>
                </a:prstClr>
              </a:solidFill>
            </a:endParaRPr>
          </a:p>
        </p:txBody>
      </p:sp>
      <p:sp>
        <p:nvSpPr>
          <p:cNvPr id="4" name="Footer Placeholder 3"/>
          <p:cNvSpPr>
            <a:spLocks noGrp="1"/>
          </p:cNvSpPr>
          <p:nvPr>
            <p:ph type="ftr" sz="quarter" idx="11"/>
          </p:nvPr>
        </p:nvSpPr>
        <p:spPr/>
        <p:txBody>
          <a:bodyPr/>
          <a:lstStyle/>
          <a:p>
            <a:endParaRPr lang="en-NZ">
              <a:solidFill>
                <a:prstClr val="black">
                  <a:tint val="75000"/>
                </a:prstClr>
              </a:solidFill>
            </a:endParaRPr>
          </a:p>
        </p:txBody>
      </p:sp>
      <p:sp>
        <p:nvSpPr>
          <p:cNvPr id="5" name="Slide Number Placeholder 4"/>
          <p:cNvSpPr>
            <a:spLocks noGrp="1"/>
          </p:cNvSpPr>
          <p:nvPr>
            <p:ph type="sldNum" sz="quarter" idx="12"/>
          </p:nvPr>
        </p:nvSpPr>
        <p:spPr/>
        <p:txBody>
          <a:bodyPr/>
          <a:lstStyle/>
          <a:p>
            <a:fld id="{7E72B0D1-46EB-402A-B82D-EE5CBCFD174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10596750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F02AF3-7B9D-4672-91FC-425DB38362FF}" type="datetimeFigureOut">
              <a:rPr lang="en-NZ" smtClean="0">
                <a:solidFill>
                  <a:prstClr val="black">
                    <a:tint val="75000"/>
                  </a:prstClr>
                </a:solidFill>
              </a:rPr>
              <a:pPr/>
              <a:t>8/11/2023</a:t>
            </a:fld>
            <a:endParaRPr lang="en-NZ">
              <a:solidFill>
                <a:prstClr val="black">
                  <a:tint val="75000"/>
                </a:prstClr>
              </a:solidFill>
            </a:endParaRPr>
          </a:p>
        </p:txBody>
      </p:sp>
      <p:sp>
        <p:nvSpPr>
          <p:cNvPr id="3" name="Footer Placeholder 2"/>
          <p:cNvSpPr>
            <a:spLocks noGrp="1"/>
          </p:cNvSpPr>
          <p:nvPr>
            <p:ph type="ftr" sz="quarter" idx="11"/>
          </p:nvPr>
        </p:nvSpPr>
        <p:spPr/>
        <p:txBody>
          <a:bodyPr/>
          <a:lstStyle/>
          <a:p>
            <a:endParaRPr lang="en-NZ">
              <a:solidFill>
                <a:prstClr val="black">
                  <a:tint val="75000"/>
                </a:prstClr>
              </a:solidFill>
            </a:endParaRPr>
          </a:p>
        </p:txBody>
      </p:sp>
      <p:sp>
        <p:nvSpPr>
          <p:cNvPr id="4" name="Slide Number Placeholder 3"/>
          <p:cNvSpPr>
            <a:spLocks noGrp="1"/>
          </p:cNvSpPr>
          <p:nvPr>
            <p:ph type="sldNum" sz="quarter" idx="12"/>
          </p:nvPr>
        </p:nvSpPr>
        <p:spPr/>
        <p:txBody>
          <a:bodyPr/>
          <a:lstStyle/>
          <a:p>
            <a:fld id="{7E72B0D1-46EB-402A-B82D-EE5CBCFD174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1596949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ull-Out Quote/Statement 2">
    <p:spTree>
      <p:nvGrpSpPr>
        <p:cNvPr id="1" name=""/>
        <p:cNvGrpSpPr/>
        <p:nvPr/>
      </p:nvGrpSpPr>
      <p:grpSpPr>
        <a:xfrm>
          <a:off x="0" y="0"/>
          <a:ext cx="0" cy="0"/>
          <a:chOff x="0" y="0"/>
          <a:chExt cx="0" cy="0"/>
        </a:xfrm>
      </p:grpSpPr>
      <p:sp>
        <p:nvSpPr>
          <p:cNvPr id="6" name="Text Placeholder 13"/>
          <p:cNvSpPr>
            <a:spLocks noGrp="1"/>
          </p:cNvSpPr>
          <p:nvPr>
            <p:ph type="body" sz="quarter" idx="10" hasCustomPrompt="1"/>
          </p:nvPr>
        </p:nvSpPr>
        <p:spPr>
          <a:xfrm>
            <a:off x="2322000" y="1557274"/>
            <a:ext cx="4500000" cy="1457455"/>
          </a:xfrm>
          <a:prstGeom prst="rect">
            <a:avLst/>
          </a:prstGeom>
          <a:noFill/>
        </p:spPr>
        <p:txBody>
          <a:bodyPr vert="horz" lIns="360000" tIns="216000" rIns="360000" bIns="252000" anchor="ctr">
            <a:spAutoFit/>
          </a:bodyPr>
          <a:lstStyle>
            <a:lvl1pPr marL="0" indent="0" algn="ctr">
              <a:spcBef>
                <a:spcPts val="0"/>
              </a:spcBef>
              <a:buNone/>
              <a:defRPr sz="3200">
                <a:solidFill>
                  <a:schemeClr val="tx1"/>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a:t>Pull-out Quote / Statement</a:t>
            </a:r>
            <a:endParaRPr lang="en-US" dirty="0"/>
          </a:p>
        </p:txBody>
      </p:sp>
      <p:sp>
        <p:nvSpPr>
          <p:cNvPr id="7" name="Rectangle 6">
            <a:extLst>
              <a:ext uri="{FF2B5EF4-FFF2-40B4-BE49-F238E27FC236}">
                <a16:creationId xmlns:a16="http://schemas.microsoft.com/office/drawing/2014/main" id="{3DE37197-79C1-4DB4-BC00-06DB21608530}"/>
              </a:ext>
            </a:extLst>
          </p:cNvPr>
          <p:cNvSpPr/>
          <p:nvPr userDrawn="1"/>
        </p:nvSpPr>
        <p:spPr>
          <a:xfrm>
            <a:off x="0" y="4572000"/>
            <a:ext cx="9144000"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1" dirty="0"/>
              <a:t>v</a:t>
            </a:r>
          </a:p>
        </p:txBody>
      </p:sp>
      <p:cxnSp>
        <p:nvCxnSpPr>
          <p:cNvPr id="10" name="Straight Connector 9">
            <a:extLst>
              <a:ext uri="{FF2B5EF4-FFF2-40B4-BE49-F238E27FC236}">
                <a16:creationId xmlns:a16="http://schemas.microsoft.com/office/drawing/2014/main" id="{A8F2E0A7-2DE0-41DF-AA4C-312074489C5E}"/>
              </a:ext>
            </a:extLst>
          </p:cNvPr>
          <p:cNvCxnSpPr>
            <a:cxnSpLocks/>
          </p:cNvCxnSpPr>
          <p:nvPr userDrawn="1"/>
        </p:nvCxnSpPr>
        <p:spPr>
          <a:xfrm>
            <a:off x="0" y="4572000"/>
            <a:ext cx="9144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9" name="Picture 8" descr="A picture containing diagram&#10;&#10;Description automatically generated">
            <a:extLst>
              <a:ext uri="{FF2B5EF4-FFF2-40B4-BE49-F238E27FC236}">
                <a16:creationId xmlns:a16="http://schemas.microsoft.com/office/drawing/2014/main" id="{1807BDDF-5064-402E-A360-B20BA5FE189C}"/>
              </a:ext>
            </a:extLst>
          </p:cNvPr>
          <p:cNvPicPr>
            <a:picLocks noChangeAspect="1"/>
          </p:cNvPicPr>
          <p:nvPr userDrawn="1"/>
        </p:nvPicPr>
        <p:blipFill>
          <a:blip r:embed="rId2"/>
          <a:stretch>
            <a:fillRect/>
          </a:stretch>
        </p:blipFill>
        <p:spPr>
          <a:xfrm>
            <a:off x="7879405" y="4679084"/>
            <a:ext cx="1126702" cy="357337"/>
          </a:xfrm>
          <a:prstGeom prst="rect">
            <a:avLst/>
          </a:prstGeom>
        </p:spPr>
      </p:pic>
    </p:spTree>
    <p:extLst>
      <p:ext uri="{BB962C8B-B14F-4D97-AF65-F5344CB8AC3E}">
        <p14:creationId xmlns:p14="http://schemas.microsoft.com/office/powerpoint/2010/main" val="18894903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NZ"/>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4F02AF3-7B9D-4672-91FC-425DB38362FF}" type="datetimeFigureOut">
              <a:rPr lang="en-NZ" smtClean="0">
                <a:solidFill>
                  <a:prstClr val="black">
                    <a:tint val="75000"/>
                  </a:prstClr>
                </a:solidFill>
              </a:rPr>
              <a:pPr/>
              <a:t>8/11/2023</a:t>
            </a:fld>
            <a:endParaRPr lang="en-NZ">
              <a:solidFill>
                <a:prstClr val="black">
                  <a:tint val="75000"/>
                </a:prstClr>
              </a:solidFill>
            </a:endParaRPr>
          </a:p>
        </p:txBody>
      </p:sp>
      <p:sp>
        <p:nvSpPr>
          <p:cNvPr id="6" name="Footer Placeholder 5"/>
          <p:cNvSpPr>
            <a:spLocks noGrp="1"/>
          </p:cNvSpPr>
          <p:nvPr>
            <p:ph type="ftr" sz="quarter" idx="11"/>
          </p:nvPr>
        </p:nvSpPr>
        <p:spPr/>
        <p:txBody>
          <a:bodyPr/>
          <a:lstStyle/>
          <a:p>
            <a:endParaRPr lang="en-NZ">
              <a:solidFill>
                <a:prstClr val="black">
                  <a:tint val="75000"/>
                </a:prstClr>
              </a:solidFill>
            </a:endParaRPr>
          </a:p>
        </p:txBody>
      </p:sp>
      <p:sp>
        <p:nvSpPr>
          <p:cNvPr id="7" name="Slide Number Placeholder 6"/>
          <p:cNvSpPr>
            <a:spLocks noGrp="1"/>
          </p:cNvSpPr>
          <p:nvPr>
            <p:ph type="sldNum" sz="quarter" idx="12"/>
          </p:nvPr>
        </p:nvSpPr>
        <p:spPr/>
        <p:txBody>
          <a:bodyPr/>
          <a:lstStyle/>
          <a:p>
            <a:fld id="{7E72B0D1-46EB-402A-B82D-EE5CBCFD174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42362640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NZ"/>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NZ"/>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4F02AF3-7B9D-4672-91FC-425DB38362FF}" type="datetimeFigureOut">
              <a:rPr lang="en-NZ" smtClean="0">
                <a:solidFill>
                  <a:prstClr val="black">
                    <a:tint val="75000"/>
                  </a:prstClr>
                </a:solidFill>
              </a:rPr>
              <a:pPr/>
              <a:t>8/11/2023</a:t>
            </a:fld>
            <a:endParaRPr lang="en-NZ">
              <a:solidFill>
                <a:prstClr val="black">
                  <a:tint val="75000"/>
                </a:prstClr>
              </a:solidFill>
            </a:endParaRPr>
          </a:p>
        </p:txBody>
      </p:sp>
      <p:sp>
        <p:nvSpPr>
          <p:cNvPr id="6" name="Footer Placeholder 5"/>
          <p:cNvSpPr>
            <a:spLocks noGrp="1"/>
          </p:cNvSpPr>
          <p:nvPr>
            <p:ph type="ftr" sz="quarter" idx="11"/>
          </p:nvPr>
        </p:nvSpPr>
        <p:spPr/>
        <p:txBody>
          <a:bodyPr/>
          <a:lstStyle/>
          <a:p>
            <a:endParaRPr lang="en-NZ">
              <a:solidFill>
                <a:prstClr val="black">
                  <a:tint val="75000"/>
                </a:prstClr>
              </a:solidFill>
            </a:endParaRPr>
          </a:p>
        </p:txBody>
      </p:sp>
      <p:sp>
        <p:nvSpPr>
          <p:cNvPr id="7" name="Slide Number Placeholder 6"/>
          <p:cNvSpPr>
            <a:spLocks noGrp="1"/>
          </p:cNvSpPr>
          <p:nvPr>
            <p:ph type="sldNum" sz="quarter" idx="12"/>
          </p:nvPr>
        </p:nvSpPr>
        <p:spPr/>
        <p:txBody>
          <a:bodyPr/>
          <a:lstStyle/>
          <a:p>
            <a:fld id="{7E72B0D1-46EB-402A-B82D-EE5CBCFD174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29619285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F4F02AF3-7B9D-4672-91FC-425DB38362FF}" type="datetimeFigureOut">
              <a:rPr lang="en-NZ" smtClean="0">
                <a:solidFill>
                  <a:prstClr val="black">
                    <a:tint val="75000"/>
                  </a:prstClr>
                </a:solidFill>
              </a:rPr>
              <a:pPr/>
              <a:t>8/11/2023</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7E72B0D1-46EB-402A-B82D-EE5CBCFD174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15908959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F4F02AF3-7B9D-4672-91FC-425DB38362FF}" type="datetimeFigureOut">
              <a:rPr lang="en-NZ" smtClean="0">
                <a:solidFill>
                  <a:prstClr val="black">
                    <a:tint val="75000"/>
                  </a:prstClr>
                </a:solidFill>
              </a:rPr>
              <a:pPr/>
              <a:t>8/11/2023</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7E72B0D1-46EB-402A-B82D-EE5CBCFD174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35100790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page">
    <p:bg>
      <p:bgPr>
        <a:solidFill>
          <a:schemeClr val="bg1"/>
        </a:solidFill>
        <a:effectLst/>
      </p:bgPr>
    </p:bg>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C1E449A8-337A-7A4C-A6A7-AB853987E81E}"/>
              </a:ext>
            </a:extLst>
          </p:cNvPr>
          <p:cNvSpPr>
            <a:spLocks noGrp="1"/>
          </p:cNvSpPr>
          <p:nvPr>
            <p:ph type="pic" sz="quarter" idx="11"/>
          </p:nvPr>
        </p:nvSpPr>
        <p:spPr>
          <a:xfrm>
            <a:off x="0" y="0"/>
            <a:ext cx="9144000" cy="5143500"/>
          </a:xfrm>
          <a:prstGeom prst="rect">
            <a:avLst/>
          </a:prstGeom>
          <a:noFill/>
        </p:spPr>
        <p:txBody>
          <a:bodyPr/>
          <a:lstStyle/>
          <a:p>
            <a:endParaRPr lang="en-US"/>
          </a:p>
        </p:txBody>
      </p:sp>
      <p:sp>
        <p:nvSpPr>
          <p:cNvPr id="12" name="Title 10">
            <a:extLst>
              <a:ext uri="{FF2B5EF4-FFF2-40B4-BE49-F238E27FC236}">
                <a16:creationId xmlns:a16="http://schemas.microsoft.com/office/drawing/2014/main" id="{1B49611E-60E1-9F40-AEBD-452916E9C525}"/>
              </a:ext>
            </a:extLst>
          </p:cNvPr>
          <p:cNvSpPr>
            <a:spLocks noGrp="1"/>
          </p:cNvSpPr>
          <p:nvPr>
            <p:ph type="title" hasCustomPrompt="1"/>
          </p:nvPr>
        </p:nvSpPr>
        <p:spPr>
          <a:xfrm>
            <a:off x="316075" y="1856201"/>
            <a:ext cx="4104463" cy="857250"/>
          </a:xfrm>
          <a:prstGeom prst="rect">
            <a:avLst/>
          </a:prstGeom>
        </p:spPr>
        <p:txBody>
          <a:bodyPr vert="horz" lIns="91430" tIns="45715" rIns="91430" bIns="45715"/>
          <a:lstStyle>
            <a:lvl1pPr algn="l">
              <a:defRPr sz="3600">
                <a:solidFill>
                  <a:srgbClr val="FFFFFF"/>
                </a:solidFill>
                <a:latin typeface="Arial"/>
                <a:cs typeface="Arial"/>
              </a:defRPr>
            </a:lvl1pPr>
          </a:lstStyle>
          <a:p>
            <a:r>
              <a:rPr lang="en-AU" dirty="0"/>
              <a:t>Click to edit title</a:t>
            </a:r>
            <a:endParaRPr lang="en-US" dirty="0"/>
          </a:p>
        </p:txBody>
      </p:sp>
      <p:sp>
        <p:nvSpPr>
          <p:cNvPr id="13" name="Text Placeholder 13">
            <a:extLst>
              <a:ext uri="{FF2B5EF4-FFF2-40B4-BE49-F238E27FC236}">
                <a16:creationId xmlns:a16="http://schemas.microsoft.com/office/drawing/2014/main" id="{B08B11CE-0010-3B41-BE82-A1D2B20DCD89}"/>
              </a:ext>
            </a:extLst>
          </p:cNvPr>
          <p:cNvSpPr>
            <a:spLocks noGrp="1"/>
          </p:cNvSpPr>
          <p:nvPr>
            <p:ph type="body" sz="quarter" idx="10"/>
          </p:nvPr>
        </p:nvSpPr>
        <p:spPr>
          <a:xfrm>
            <a:off x="316074" y="2881771"/>
            <a:ext cx="4699793" cy="1481588"/>
          </a:xfrm>
          <a:prstGeom prst="rect">
            <a:avLst/>
          </a:prstGeom>
        </p:spPr>
        <p:txBody>
          <a:bodyPr vert="horz" lIns="91430" tIns="45715" rIns="91430" bIns="45715"/>
          <a:lstStyle>
            <a:lvl1pPr marL="0" indent="0">
              <a:buNone/>
              <a:defRPr sz="2000">
                <a:solidFill>
                  <a:srgbClr val="FFFFFF"/>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a:t>Click to edit Master text styles</a:t>
            </a:r>
            <a:endParaRPr lang="en-US" dirty="0"/>
          </a:p>
        </p:txBody>
      </p:sp>
    </p:spTree>
    <p:extLst>
      <p:ext uri="{BB962C8B-B14F-4D97-AF65-F5344CB8AC3E}">
        <p14:creationId xmlns:p14="http://schemas.microsoft.com/office/powerpoint/2010/main" val="6480388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Sub-p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A5C912-D057-204A-909D-07608BAB289C}"/>
              </a:ext>
            </a:extLst>
          </p:cNvPr>
          <p:cNvSpPr>
            <a:spLocks noGrp="1"/>
          </p:cNvSpPr>
          <p:nvPr>
            <p:ph type="pic" sz="quarter" idx="11"/>
          </p:nvPr>
        </p:nvSpPr>
        <p:spPr>
          <a:xfrm>
            <a:off x="0" y="0"/>
            <a:ext cx="9144000" cy="4572000"/>
          </a:xfrm>
          <a:prstGeom prst="rect">
            <a:avLst/>
          </a:prstGeom>
          <a:noFill/>
        </p:spPr>
        <p:txBody>
          <a:bodyPr/>
          <a:lstStyle/>
          <a:p>
            <a:endParaRPr lang="en-US"/>
          </a:p>
        </p:txBody>
      </p:sp>
      <p:sp>
        <p:nvSpPr>
          <p:cNvPr id="11" name="Rectangle 10">
            <a:extLst>
              <a:ext uri="{FF2B5EF4-FFF2-40B4-BE49-F238E27FC236}">
                <a16:creationId xmlns:a16="http://schemas.microsoft.com/office/drawing/2014/main" id="{9B8A0426-BA11-C047-A839-22AA2CA03970}"/>
              </a:ext>
            </a:extLst>
          </p:cNvPr>
          <p:cNvSpPr/>
          <p:nvPr userDrawn="1"/>
        </p:nvSpPr>
        <p:spPr>
          <a:xfrm>
            <a:off x="0" y="4572000"/>
            <a:ext cx="9144000" cy="571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36"/>
            <a:r>
              <a:rPr lang="en-US" sz="1800" dirty="0">
                <a:solidFill>
                  <a:prstClr val="white"/>
                </a:solidFill>
              </a:rPr>
              <a:t>v</a:t>
            </a:r>
          </a:p>
        </p:txBody>
      </p:sp>
      <p:sp>
        <p:nvSpPr>
          <p:cNvPr id="6" name="Text Placeholder 13"/>
          <p:cNvSpPr>
            <a:spLocks noGrp="1"/>
          </p:cNvSpPr>
          <p:nvPr>
            <p:ph type="body" sz="quarter" idx="10"/>
          </p:nvPr>
        </p:nvSpPr>
        <p:spPr>
          <a:xfrm>
            <a:off x="316075" y="1264506"/>
            <a:ext cx="4126183" cy="3098854"/>
          </a:xfrm>
          <a:prstGeom prst="rect">
            <a:avLst/>
          </a:prstGeom>
        </p:spPr>
        <p:txBody>
          <a:bodyPr vert="horz" lIns="91430" tIns="45715" rIns="91430" bIns="45715"/>
          <a:lstStyle>
            <a:lvl1pPr marL="0" indent="0">
              <a:buNone/>
              <a:defRPr sz="2000">
                <a:solidFill>
                  <a:srgbClr val="FFFFFF"/>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a:t>Click to edit Master text styles</a:t>
            </a:r>
            <a:endParaRPr lang="en-US" dirty="0"/>
          </a:p>
        </p:txBody>
      </p:sp>
      <p:sp>
        <p:nvSpPr>
          <p:cNvPr id="7" name="Title 10"/>
          <p:cNvSpPr>
            <a:spLocks noGrp="1"/>
          </p:cNvSpPr>
          <p:nvPr>
            <p:ph type="title"/>
          </p:nvPr>
        </p:nvSpPr>
        <p:spPr>
          <a:xfrm>
            <a:off x="316072" y="297878"/>
            <a:ext cx="8229600" cy="857250"/>
          </a:xfrm>
          <a:prstGeom prst="rect">
            <a:avLst/>
          </a:prstGeom>
        </p:spPr>
        <p:txBody>
          <a:bodyPr vert="horz" lIns="91430" tIns="45715" rIns="91430" bIns="45715"/>
          <a:lstStyle>
            <a:lvl1pPr algn="l">
              <a:defRPr sz="3200">
                <a:solidFill>
                  <a:srgbClr val="FFFFFF"/>
                </a:solidFill>
                <a:latin typeface="Arial"/>
                <a:cs typeface="Arial"/>
              </a:defRPr>
            </a:lvl1pPr>
          </a:lstStyle>
          <a:p>
            <a:r>
              <a:rPr lang="en-AU" dirty="0"/>
              <a:t>Click to edit Master title style</a:t>
            </a:r>
            <a:endParaRPr lang="en-US" dirty="0"/>
          </a:p>
        </p:txBody>
      </p:sp>
      <p:pic>
        <p:nvPicPr>
          <p:cNvPr id="5" name="Picture 4">
            <a:extLst>
              <a:ext uri="{FF2B5EF4-FFF2-40B4-BE49-F238E27FC236}">
                <a16:creationId xmlns:a16="http://schemas.microsoft.com/office/drawing/2014/main" id="{74CE81A5-8191-AF4D-858C-BF28F7937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18706" y="4650190"/>
            <a:ext cx="1582963" cy="387530"/>
          </a:xfrm>
          <a:prstGeom prst="rect">
            <a:avLst/>
          </a:prstGeom>
        </p:spPr>
      </p:pic>
      <p:pic>
        <p:nvPicPr>
          <p:cNvPr id="9" name="Picture 8">
            <a:extLst>
              <a:ext uri="{FF2B5EF4-FFF2-40B4-BE49-F238E27FC236}">
                <a16:creationId xmlns:a16="http://schemas.microsoft.com/office/drawing/2014/main" id="{C2C1233E-BA45-7241-AD81-2B2F9BBCCE8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027942" y="4609504"/>
            <a:ext cx="1767403" cy="507687"/>
          </a:xfrm>
          <a:prstGeom prst="rect">
            <a:avLst/>
          </a:prstGeom>
        </p:spPr>
      </p:pic>
    </p:spTree>
    <p:extLst>
      <p:ext uri="{BB962C8B-B14F-4D97-AF65-F5344CB8AC3E}">
        <p14:creationId xmlns:p14="http://schemas.microsoft.com/office/powerpoint/2010/main" val="24611670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ext/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13">
            <a:extLst>
              <a:ext uri="{FF2B5EF4-FFF2-40B4-BE49-F238E27FC236}">
                <a16:creationId xmlns:a16="http://schemas.microsoft.com/office/drawing/2014/main" id="{F4CE5F8B-BEF2-B14A-BB48-5F256822F1EC}"/>
              </a:ext>
            </a:extLst>
          </p:cNvPr>
          <p:cNvSpPr>
            <a:spLocks noGrp="1"/>
          </p:cNvSpPr>
          <p:nvPr>
            <p:ph type="body" sz="quarter" idx="10"/>
          </p:nvPr>
        </p:nvSpPr>
        <p:spPr>
          <a:xfrm>
            <a:off x="316074" y="1264506"/>
            <a:ext cx="4699793" cy="3098854"/>
          </a:xfrm>
          <a:prstGeom prst="rect">
            <a:avLst/>
          </a:prstGeom>
        </p:spPr>
        <p:txBody>
          <a:bodyPr vert="horz" lIns="91430" tIns="45715" rIns="91430" bIns="45715"/>
          <a:lstStyle>
            <a:lvl1pPr marL="0" indent="0">
              <a:buNone/>
              <a:defRPr sz="2000">
                <a:solidFill>
                  <a:schemeClr val="tx1">
                    <a:lumMod val="75000"/>
                    <a:lumOff val="25000"/>
                  </a:schemeClr>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a:t>Click to edit Master text styles</a:t>
            </a:r>
            <a:endParaRPr lang="en-US" dirty="0"/>
          </a:p>
        </p:txBody>
      </p:sp>
      <p:sp>
        <p:nvSpPr>
          <p:cNvPr id="10" name="Title 10">
            <a:extLst>
              <a:ext uri="{FF2B5EF4-FFF2-40B4-BE49-F238E27FC236}">
                <a16:creationId xmlns:a16="http://schemas.microsoft.com/office/drawing/2014/main" id="{EAE8A82C-C6C7-AF47-905D-05B46520E680}"/>
              </a:ext>
            </a:extLst>
          </p:cNvPr>
          <p:cNvSpPr>
            <a:spLocks noGrp="1"/>
          </p:cNvSpPr>
          <p:nvPr>
            <p:ph type="title"/>
          </p:nvPr>
        </p:nvSpPr>
        <p:spPr>
          <a:xfrm>
            <a:off x="316075" y="297878"/>
            <a:ext cx="5757313" cy="857250"/>
          </a:xfrm>
          <a:prstGeom prst="rect">
            <a:avLst/>
          </a:prstGeom>
        </p:spPr>
        <p:txBody>
          <a:bodyPr vert="horz" lIns="91430" tIns="45715" rIns="91430" bIns="45715"/>
          <a:lstStyle>
            <a:lvl1pPr algn="l">
              <a:defRPr sz="3200">
                <a:solidFill>
                  <a:schemeClr val="tx1">
                    <a:lumMod val="75000"/>
                    <a:lumOff val="25000"/>
                  </a:schemeClr>
                </a:solidFill>
                <a:latin typeface="Arial"/>
                <a:cs typeface="Arial"/>
              </a:defRPr>
            </a:lvl1pPr>
          </a:lstStyle>
          <a:p>
            <a:r>
              <a:rPr lang="en-AU" dirty="0"/>
              <a:t>Click to edit Master title style</a:t>
            </a:r>
            <a:endParaRPr lang="en-US" dirty="0"/>
          </a:p>
        </p:txBody>
      </p:sp>
      <p:sp>
        <p:nvSpPr>
          <p:cNvPr id="12" name="Picture Placeholder 11">
            <a:extLst>
              <a:ext uri="{FF2B5EF4-FFF2-40B4-BE49-F238E27FC236}">
                <a16:creationId xmlns:a16="http://schemas.microsoft.com/office/drawing/2014/main" id="{9AB1DAB2-7DF4-1940-8400-DEC08E6E2051}"/>
              </a:ext>
            </a:extLst>
          </p:cNvPr>
          <p:cNvSpPr>
            <a:spLocks noGrp="1"/>
          </p:cNvSpPr>
          <p:nvPr>
            <p:ph type="pic" sz="quarter" idx="11"/>
          </p:nvPr>
        </p:nvSpPr>
        <p:spPr>
          <a:xfrm>
            <a:off x="6389688" y="0"/>
            <a:ext cx="2754312" cy="4560888"/>
          </a:xfrm>
          <a:prstGeom prst="rect">
            <a:avLst/>
          </a:prstGeom>
        </p:spPr>
        <p:txBody>
          <a:bodyPr/>
          <a:lstStyle/>
          <a:p>
            <a:endParaRPr lang="en-US" dirty="0"/>
          </a:p>
        </p:txBody>
      </p:sp>
      <p:pic>
        <p:nvPicPr>
          <p:cNvPr id="11" name="Picture 10">
            <a:extLst>
              <a:ext uri="{FF2B5EF4-FFF2-40B4-BE49-F238E27FC236}">
                <a16:creationId xmlns:a16="http://schemas.microsoft.com/office/drawing/2014/main" id="{77B4B461-DF64-6746-903D-DEBF2921B90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18706" y="4650190"/>
            <a:ext cx="1582963" cy="387530"/>
          </a:xfrm>
          <a:prstGeom prst="rect">
            <a:avLst/>
          </a:prstGeom>
        </p:spPr>
      </p:pic>
      <p:pic>
        <p:nvPicPr>
          <p:cNvPr id="19" name="Picture 18">
            <a:extLst>
              <a:ext uri="{FF2B5EF4-FFF2-40B4-BE49-F238E27FC236}">
                <a16:creationId xmlns:a16="http://schemas.microsoft.com/office/drawing/2014/main" id="{282E633A-BDF0-604D-91D0-BB193632C47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027942" y="4609504"/>
            <a:ext cx="1767403" cy="507687"/>
          </a:xfrm>
          <a:prstGeom prst="rect">
            <a:avLst/>
          </a:prstGeom>
        </p:spPr>
      </p:pic>
      <p:sp>
        <p:nvSpPr>
          <p:cNvPr id="20" name="Rectangle 19">
            <a:extLst>
              <a:ext uri="{FF2B5EF4-FFF2-40B4-BE49-F238E27FC236}">
                <a16:creationId xmlns:a16="http://schemas.microsoft.com/office/drawing/2014/main" id="{F0BB3584-E0F5-8B4F-B608-54D6554E4339}"/>
              </a:ext>
            </a:extLst>
          </p:cNvPr>
          <p:cNvSpPr/>
          <p:nvPr userDrawn="1"/>
        </p:nvSpPr>
        <p:spPr>
          <a:xfrm>
            <a:off x="2" y="281601"/>
            <a:ext cx="138043" cy="636881"/>
          </a:xfrm>
          <a:prstGeom prst="rect">
            <a:avLst/>
          </a:prstGeom>
          <a:solidFill>
            <a:srgbClr val="183622"/>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36"/>
            <a:endParaRPr lang="en-US" sz="1800">
              <a:solidFill>
                <a:prstClr val="white"/>
              </a:solidFill>
            </a:endParaRPr>
          </a:p>
        </p:txBody>
      </p:sp>
    </p:spTree>
    <p:extLst>
      <p:ext uri="{BB962C8B-B14F-4D97-AF65-F5344CB8AC3E}">
        <p14:creationId xmlns:p14="http://schemas.microsoft.com/office/powerpoint/2010/main" val="27224139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Bullet p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38360BC9-78F2-3342-B422-2A05B4559A77}"/>
              </a:ext>
            </a:extLst>
          </p:cNvPr>
          <p:cNvSpPr>
            <a:spLocks noGrp="1"/>
          </p:cNvSpPr>
          <p:nvPr>
            <p:ph type="body" sz="quarter" idx="10"/>
          </p:nvPr>
        </p:nvSpPr>
        <p:spPr>
          <a:xfrm>
            <a:off x="316075" y="1264506"/>
            <a:ext cx="4253893" cy="3098854"/>
          </a:xfrm>
          <a:prstGeom prst="rect">
            <a:avLst/>
          </a:prstGeom>
        </p:spPr>
        <p:txBody>
          <a:bodyPr vert="horz" lIns="91430" tIns="45715" rIns="91430" bIns="45715"/>
          <a:lstStyle>
            <a:lvl1pPr marL="342853" indent="-342853">
              <a:buFont typeface="Wingdings" charset="2"/>
              <a:buChar char="§"/>
              <a:defRPr sz="2000">
                <a:solidFill>
                  <a:schemeClr val="tx1">
                    <a:lumMod val="75000"/>
                    <a:lumOff val="25000"/>
                  </a:schemeClr>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a:t>Click to edit Master text styles</a:t>
            </a:r>
            <a:endParaRPr lang="en-US" dirty="0"/>
          </a:p>
        </p:txBody>
      </p:sp>
      <p:sp>
        <p:nvSpPr>
          <p:cNvPr id="8" name="Title 10">
            <a:extLst>
              <a:ext uri="{FF2B5EF4-FFF2-40B4-BE49-F238E27FC236}">
                <a16:creationId xmlns:a16="http://schemas.microsoft.com/office/drawing/2014/main" id="{8242FB39-69DF-7E45-ACC5-FC8C1140D990}"/>
              </a:ext>
            </a:extLst>
          </p:cNvPr>
          <p:cNvSpPr>
            <a:spLocks noGrp="1"/>
          </p:cNvSpPr>
          <p:nvPr>
            <p:ph type="title"/>
          </p:nvPr>
        </p:nvSpPr>
        <p:spPr>
          <a:xfrm>
            <a:off x="316072" y="297878"/>
            <a:ext cx="8215976" cy="857250"/>
          </a:xfrm>
          <a:prstGeom prst="rect">
            <a:avLst/>
          </a:prstGeom>
        </p:spPr>
        <p:txBody>
          <a:bodyPr vert="horz" lIns="91430" tIns="45715" rIns="91430" bIns="45715"/>
          <a:lstStyle>
            <a:lvl1pPr algn="l">
              <a:defRPr sz="3200">
                <a:solidFill>
                  <a:schemeClr val="tx1">
                    <a:lumMod val="75000"/>
                    <a:lumOff val="25000"/>
                  </a:schemeClr>
                </a:solidFill>
                <a:latin typeface="Arial"/>
                <a:cs typeface="Arial"/>
              </a:defRPr>
            </a:lvl1pPr>
          </a:lstStyle>
          <a:p>
            <a:r>
              <a:rPr lang="en-AU" dirty="0"/>
              <a:t>Click to edit Master title style</a:t>
            </a:r>
            <a:endParaRPr lang="en-US" dirty="0"/>
          </a:p>
        </p:txBody>
      </p:sp>
      <p:pic>
        <p:nvPicPr>
          <p:cNvPr id="11" name="Picture 10">
            <a:extLst>
              <a:ext uri="{FF2B5EF4-FFF2-40B4-BE49-F238E27FC236}">
                <a16:creationId xmlns:a16="http://schemas.microsoft.com/office/drawing/2014/main" id="{CD544C6D-6E8C-AA48-95FB-BBF2F39371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18706" y="4650190"/>
            <a:ext cx="1582963" cy="387530"/>
          </a:xfrm>
          <a:prstGeom prst="rect">
            <a:avLst/>
          </a:prstGeom>
        </p:spPr>
      </p:pic>
      <p:pic>
        <p:nvPicPr>
          <p:cNvPr id="16" name="Picture 15">
            <a:extLst>
              <a:ext uri="{FF2B5EF4-FFF2-40B4-BE49-F238E27FC236}">
                <a16:creationId xmlns:a16="http://schemas.microsoft.com/office/drawing/2014/main" id="{D1FC623C-9742-024F-940F-8E2F73D337D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027942" y="4609504"/>
            <a:ext cx="1767403" cy="507687"/>
          </a:xfrm>
          <a:prstGeom prst="rect">
            <a:avLst/>
          </a:prstGeom>
        </p:spPr>
      </p:pic>
      <p:sp>
        <p:nvSpPr>
          <p:cNvPr id="17" name="Rectangle 16">
            <a:extLst>
              <a:ext uri="{FF2B5EF4-FFF2-40B4-BE49-F238E27FC236}">
                <a16:creationId xmlns:a16="http://schemas.microsoft.com/office/drawing/2014/main" id="{94CAD1E3-6DE1-E149-AD89-A745AB8D5800}"/>
              </a:ext>
            </a:extLst>
          </p:cNvPr>
          <p:cNvSpPr/>
          <p:nvPr userDrawn="1"/>
        </p:nvSpPr>
        <p:spPr>
          <a:xfrm>
            <a:off x="2" y="281601"/>
            <a:ext cx="138043" cy="636881"/>
          </a:xfrm>
          <a:prstGeom prst="rect">
            <a:avLst/>
          </a:prstGeom>
          <a:solidFill>
            <a:srgbClr val="183622"/>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36"/>
            <a:endParaRPr lang="en-US" sz="1800">
              <a:solidFill>
                <a:prstClr val="white"/>
              </a:solidFill>
            </a:endParaRPr>
          </a:p>
        </p:txBody>
      </p:sp>
    </p:spTree>
    <p:extLst>
      <p:ext uri="{BB962C8B-B14F-4D97-AF65-F5344CB8AC3E}">
        <p14:creationId xmlns:p14="http://schemas.microsoft.com/office/powerpoint/2010/main" val="1359685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End page">
    <p:bg>
      <p:bgPr>
        <a:solidFill>
          <a:schemeClr val="bg1">
            <a:lumMod val="85000"/>
          </a:schemeClr>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BF2C1405-D446-5D44-B9DA-F27F0B26B174}"/>
              </a:ext>
            </a:extLst>
          </p:cNvPr>
          <p:cNvSpPr>
            <a:spLocks noGrp="1"/>
          </p:cNvSpPr>
          <p:nvPr>
            <p:ph type="pic" sz="quarter" idx="10"/>
          </p:nvPr>
        </p:nvSpPr>
        <p:spPr>
          <a:xfrm>
            <a:off x="0" y="0"/>
            <a:ext cx="9144000" cy="5143500"/>
          </a:xfrm>
          <a:prstGeom prst="rect">
            <a:avLst/>
          </a:prstGeom>
        </p:spPr>
        <p:txBody>
          <a:bodyPr vert="horz" lIns="91430" tIns="45715" rIns="91430" bIns="45715"/>
          <a:lstStyle/>
          <a:p>
            <a:endParaRPr lang="en-US" dirty="0"/>
          </a:p>
        </p:txBody>
      </p:sp>
    </p:spTree>
    <p:extLst>
      <p:ext uri="{BB962C8B-B14F-4D97-AF65-F5344CB8AC3E}">
        <p14:creationId xmlns:p14="http://schemas.microsoft.com/office/powerpoint/2010/main" val="10930806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fographic">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3" name="Freeform 62">
            <a:extLst>
              <a:ext uri="{FF2B5EF4-FFF2-40B4-BE49-F238E27FC236}">
                <a16:creationId xmlns:a16="http://schemas.microsoft.com/office/drawing/2014/main" id="{40AA5207-4FE6-A84C-BDA8-F6AC4371F0EE}"/>
              </a:ext>
            </a:extLst>
          </p:cNvPr>
          <p:cNvSpPr/>
          <p:nvPr userDrawn="1"/>
        </p:nvSpPr>
        <p:spPr>
          <a:xfrm>
            <a:off x="1883088" y="1937913"/>
            <a:ext cx="2644316" cy="2623310"/>
          </a:xfrm>
          <a:custGeom>
            <a:avLst/>
            <a:gdLst>
              <a:gd name="connsiteX0" fmla="*/ 2644316 w 2644316"/>
              <a:gd name="connsiteY0" fmla="*/ 0 h 2623310"/>
              <a:gd name="connsiteX1" fmla="*/ 2644316 w 2644316"/>
              <a:gd name="connsiteY1" fmla="*/ 2065448 h 2623310"/>
              <a:gd name="connsiteX2" fmla="*/ 2545626 w 2644316"/>
              <a:gd name="connsiteY2" fmla="*/ 2075396 h 2623310"/>
              <a:gd name="connsiteX3" fmla="*/ 2099064 w 2644316"/>
              <a:gd name="connsiteY3" fmla="*/ 2623310 h 2623310"/>
              <a:gd name="connsiteX4" fmla="*/ 0 w 2644316"/>
              <a:gd name="connsiteY4" fmla="*/ 2623310 h 2623310"/>
              <a:gd name="connsiteX5" fmla="*/ 11742 w 2644316"/>
              <a:gd name="connsiteY5" fmla="*/ 2390779 h 2623310"/>
              <a:gd name="connsiteX6" fmla="*/ 2406411 w 2644316"/>
              <a:gd name="connsiteY6" fmla="*/ 11264 h 2623310"/>
              <a:gd name="connsiteX7" fmla="*/ 2644316 w 2644316"/>
              <a:gd name="connsiteY7" fmla="*/ 0 h 26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316" h="2623310">
                <a:moveTo>
                  <a:pt x="2644316" y="0"/>
                </a:moveTo>
                <a:lnTo>
                  <a:pt x="2644316" y="2065448"/>
                </a:lnTo>
                <a:lnTo>
                  <a:pt x="2545626" y="2075396"/>
                </a:lnTo>
                <a:cubicBezTo>
                  <a:pt x="2290773" y="2127547"/>
                  <a:pt x="2099064" y="2353040"/>
                  <a:pt x="2099064" y="2623310"/>
                </a:cubicBezTo>
                <a:lnTo>
                  <a:pt x="0" y="2623310"/>
                </a:lnTo>
                <a:lnTo>
                  <a:pt x="11742" y="2390779"/>
                </a:lnTo>
                <a:cubicBezTo>
                  <a:pt x="139638" y="1131403"/>
                  <a:pt x="1144741" y="131351"/>
                  <a:pt x="2406411" y="11264"/>
                </a:cubicBezTo>
                <a:lnTo>
                  <a:pt x="2644316" y="0"/>
                </a:lnTo>
                <a:close/>
              </a:path>
            </a:pathLst>
          </a:custGeom>
          <a:solidFill>
            <a:srgbClr val="1A35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6"/>
            <a:endParaRPr lang="en-US" sz="1800" dirty="0">
              <a:solidFill>
                <a:prstClr val="white"/>
              </a:solidFill>
            </a:endParaRPr>
          </a:p>
        </p:txBody>
      </p:sp>
      <p:sp>
        <p:nvSpPr>
          <p:cNvPr id="64" name="Freeform 63">
            <a:extLst>
              <a:ext uri="{FF2B5EF4-FFF2-40B4-BE49-F238E27FC236}">
                <a16:creationId xmlns:a16="http://schemas.microsoft.com/office/drawing/2014/main" id="{0004C942-958D-3C4B-9920-3A1657966403}"/>
              </a:ext>
            </a:extLst>
          </p:cNvPr>
          <p:cNvSpPr/>
          <p:nvPr userDrawn="1"/>
        </p:nvSpPr>
        <p:spPr>
          <a:xfrm flipH="1">
            <a:off x="4608583" y="1932903"/>
            <a:ext cx="2647500" cy="2623310"/>
          </a:xfrm>
          <a:custGeom>
            <a:avLst/>
            <a:gdLst>
              <a:gd name="connsiteX0" fmla="*/ 2644316 w 2644316"/>
              <a:gd name="connsiteY0" fmla="*/ 0 h 2623310"/>
              <a:gd name="connsiteX1" fmla="*/ 2644316 w 2644316"/>
              <a:gd name="connsiteY1" fmla="*/ 2065448 h 2623310"/>
              <a:gd name="connsiteX2" fmla="*/ 2545626 w 2644316"/>
              <a:gd name="connsiteY2" fmla="*/ 2075396 h 2623310"/>
              <a:gd name="connsiteX3" fmla="*/ 2099064 w 2644316"/>
              <a:gd name="connsiteY3" fmla="*/ 2623310 h 2623310"/>
              <a:gd name="connsiteX4" fmla="*/ 0 w 2644316"/>
              <a:gd name="connsiteY4" fmla="*/ 2623310 h 2623310"/>
              <a:gd name="connsiteX5" fmla="*/ 11742 w 2644316"/>
              <a:gd name="connsiteY5" fmla="*/ 2390779 h 2623310"/>
              <a:gd name="connsiteX6" fmla="*/ 2406411 w 2644316"/>
              <a:gd name="connsiteY6" fmla="*/ 11264 h 2623310"/>
              <a:gd name="connsiteX7" fmla="*/ 2644316 w 2644316"/>
              <a:gd name="connsiteY7" fmla="*/ 0 h 26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316" h="2623310">
                <a:moveTo>
                  <a:pt x="2644316" y="0"/>
                </a:moveTo>
                <a:lnTo>
                  <a:pt x="2644316" y="2065448"/>
                </a:lnTo>
                <a:lnTo>
                  <a:pt x="2545626" y="2075396"/>
                </a:lnTo>
                <a:cubicBezTo>
                  <a:pt x="2290773" y="2127547"/>
                  <a:pt x="2099064" y="2353040"/>
                  <a:pt x="2099064" y="2623310"/>
                </a:cubicBezTo>
                <a:lnTo>
                  <a:pt x="0" y="2623310"/>
                </a:lnTo>
                <a:lnTo>
                  <a:pt x="11742" y="2390779"/>
                </a:lnTo>
                <a:cubicBezTo>
                  <a:pt x="139638" y="1131403"/>
                  <a:pt x="1144741" y="131351"/>
                  <a:pt x="2406411" y="11264"/>
                </a:cubicBezTo>
                <a:lnTo>
                  <a:pt x="2644316" y="0"/>
                </a:lnTo>
                <a:close/>
              </a:path>
            </a:pathLst>
          </a:custGeom>
          <a:solidFill>
            <a:srgbClr val="4FA0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6"/>
            <a:endParaRPr lang="en-US" sz="1800" dirty="0">
              <a:solidFill>
                <a:prstClr val="white"/>
              </a:solidFill>
            </a:endParaRPr>
          </a:p>
        </p:txBody>
      </p:sp>
      <p:sp>
        <p:nvSpPr>
          <p:cNvPr id="19" name="Title 10">
            <a:extLst>
              <a:ext uri="{FF2B5EF4-FFF2-40B4-BE49-F238E27FC236}">
                <a16:creationId xmlns:a16="http://schemas.microsoft.com/office/drawing/2014/main" id="{7A52CB49-AA40-0C4A-B2AB-8E03C1EFCB1E}"/>
              </a:ext>
            </a:extLst>
          </p:cNvPr>
          <p:cNvSpPr>
            <a:spLocks noGrp="1"/>
          </p:cNvSpPr>
          <p:nvPr>
            <p:ph type="title"/>
          </p:nvPr>
        </p:nvSpPr>
        <p:spPr>
          <a:xfrm>
            <a:off x="316072" y="297878"/>
            <a:ext cx="8215976" cy="857250"/>
          </a:xfrm>
          <a:prstGeom prst="rect">
            <a:avLst/>
          </a:prstGeom>
        </p:spPr>
        <p:txBody>
          <a:bodyPr vert="horz" lIns="91430" tIns="45715" rIns="91430" bIns="45715"/>
          <a:lstStyle>
            <a:lvl1pPr algn="l">
              <a:defRPr sz="3200">
                <a:solidFill>
                  <a:schemeClr val="tx1">
                    <a:lumMod val="75000"/>
                    <a:lumOff val="25000"/>
                  </a:schemeClr>
                </a:solidFill>
                <a:latin typeface="Arial"/>
                <a:cs typeface="Arial"/>
              </a:defRPr>
            </a:lvl1pPr>
          </a:lstStyle>
          <a:p>
            <a:r>
              <a:rPr lang="en-AU" dirty="0"/>
              <a:t>Click to edit Master title style</a:t>
            </a:r>
            <a:endParaRPr lang="en-US" dirty="0"/>
          </a:p>
        </p:txBody>
      </p:sp>
      <p:pic>
        <p:nvPicPr>
          <p:cNvPr id="20" name="Picture 19">
            <a:extLst>
              <a:ext uri="{FF2B5EF4-FFF2-40B4-BE49-F238E27FC236}">
                <a16:creationId xmlns:a16="http://schemas.microsoft.com/office/drawing/2014/main" id="{F1D6A723-BC7E-0F4A-BDEA-EF00A10803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18706" y="4650190"/>
            <a:ext cx="1582963" cy="387530"/>
          </a:xfrm>
          <a:prstGeom prst="rect">
            <a:avLst/>
          </a:prstGeom>
        </p:spPr>
      </p:pic>
      <p:sp>
        <p:nvSpPr>
          <p:cNvPr id="50" name="Text Placeholder 13">
            <a:extLst>
              <a:ext uri="{FF2B5EF4-FFF2-40B4-BE49-F238E27FC236}">
                <a16:creationId xmlns:a16="http://schemas.microsoft.com/office/drawing/2014/main" id="{5672F11C-BFCB-5D47-8F88-E1272CBE0B0E}"/>
              </a:ext>
            </a:extLst>
          </p:cNvPr>
          <p:cNvSpPr>
            <a:spLocks noGrp="1"/>
          </p:cNvSpPr>
          <p:nvPr>
            <p:ph type="body" sz="quarter" idx="10"/>
          </p:nvPr>
        </p:nvSpPr>
        <p:spPr>
          <a:xfrm>
            <a:off x="288926" y="3058020"/>
            <a:ext cx="1567275" cy="778914"/>
          </a:xfrm>
          <a:prstGeom prst="rect">
            <a:avLst/>
          </a:prstGeom>
        </p:spPr>
        <p:txBody>
          <a:bodyPr vert="horz" lIns="91430" tIns="45715" rIns="91430" bIns="45715"/>
          <a:lstStyle>
            <a:lvl1pPr marL="0" indent="0">
              <a:buFont typeface="Wingdings" charset="2"/>
              <a:buNone/>
              <a:defRPr sz="800">
                <a:solidFill>
                  <a:schemeClr val="tx1">
                    <a:lumMod val="75000"/>
                    <a:lumOff val="25000"/>
                  </a:schemeClr>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a:t>Click to edit Master text styles</a:t>
            </a:r>
            <a:endParaRPr lang="en-US" dirty="0"/>
          </a:p>
        </p:txBody>
      </p:sp>
      <p:cxnSp>
        <p:nvCxnSpPr>
          <p:cNvPr id="52" name="Elbow Connector 51">
            <a:extLst>
              <a:ext uri="{FF2B5EF4-FFF2-40B4-BE49-F238E27FC236}">
                <a16:creationId xmlns:a16="http://schemas.microsoft.com/office/drawing/2014/main" id="{CF39C262-8210-1349-A96A-2A60E142D891}"/>
              </a:ext>
            </a:extLst>
          </p:cNvPr>
          <p:cNvCxnSpPr>
            <a:cxnSpLocks/>
          </p:cNvCxnSpPr>
          <p:nvPr userDrawn="1"/>
        </p:nvCxnSpPr>
        <p:spPr>
          <a:xfrm>
            <a:off x="343206" y="3005095"/>
            <a:ext cx="2891767" cy="563073"/>
          </a:xfrm>
          <a:prstGeom prst="bentConnector2">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3" name="Text Placeholder 13">
            <a:extLst>
              <a:ext uri="{FF2B5EF4-FFF2-40B4-BE49-F238E27FC236}">
                <a16:creationId xmlns:a16="http://schemas.microsoft.com/office/drawing/2014/main" id="{AFF1B53A-561F-CA47-B1B5-6C4125DC4DD0}"/>
              </a:ext>
            </a:extLst>
          </p:cNvPr>
          <p:cNvSpPr>
            <a:spLocks noGrp="1"/>
          </p:cNvSpPr>
          <p:nvPr>
            <p:ph type="body" sz="quarter" idx="11"/>
          </p:nvPr>
        </p:nvSpPr>
        <p:spPr>
          <a:xfrm>
            <a:off x="1315549" y="1512816"/>
            <a:ext cx="1567275" cy="940219"/>
          </a:xfrm>
          <a:prstGeom prst="rect">
            <a:avLst/>
          </a:prstGeom>
        </p:spPr>
        <p:txBody>
          <a:bodyPr vert="horz" lIns="91430" tIns="45715" rIns="91430" bIns="45715"/>
          <a:lstStyle>
            <a:lvl1pPr marL="0" indent="0">
              <a:buFont typeface="Wingdings" charset="2"/>
              <a:buNone/>
              <a:defRPr sz="800">
                <a:solidFill>
                  <a:schemeClr val="tx1">
                    <a:lumMod val="75000"/>
                    <a:lumOff val="25000"/>
                  </a:schemeClr>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a:t>Click to edit Master text styles</a:t>
            </a:r>
            <a:endParaRPr lang="en-US" dirty="0"/>
          </a:p>
        </p:txBody>
      </p:sp>
      <p:cxnSp>
        <p:nvCxnSpPr>
          <p:cNvPr id="54" name="Elbow Connector 53">
            <a:extLst>
              <a:ext uri="{FF2B5EF4-FFF2-40B4-BE49-F238E27FC236}">
                <a16:creationId xmlns:a16="http://schemas.microsoft.com/office/drawing/2014/main" id="{C895B2F3-A3EF-CB46-B557-7C8737C7E39F}"/>
              </a:ext>
            </a:extLst>
          </p:cNvPr>
          <p:cNvCxnSpPr>
            <a:cxnSpLocks/>
          </p:cNvCxnSpPr>
          <p:nvPr userDrawn="1"/>
        </p:nvCxnSpPr>
        <p:spPr>
          <a:xfrm>
            <a:off x="1253757" y="1454453"/>
            <a:ext cx="2508989" cy="1060860"/>
          </a:xfrm>
          <a:prstGeom prst="bentConnector2">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5" name="Text Placeholder 13">
            <a:extLst>
              <a:ext uri="{FF2B5EF4-FFF2-40B4-BE49-F238E27FC236}">
                <a16:creationId xmlns:a16="http://schemas.microsoft.com/office/drawing/2014/main" id="{309376AB-51FE-6840-AE30-BBDCE7D781EA}"/>
              </a:ext>
            </a:extLst>
          </p:cNvPr>
          <p:cNvSpPr>
            <a:spLocks noGrp="1"/>
          </p:cNvSpPr>
          <p:nvPr>
            <p:ph type="body" sz="quarter" idx="12"/>
          </p:nvPr>
        </p:nvSpPr>
        <p:spPr>
          <a:xfrm>
            <a:off x="7238468" y="2810961"/>
            <a:ext cx="1567275" cy="1002095"/>
          </a:xfrm>
          <a:prstGeom prst="rect">
            <a:avLst/>
          </a:prstGeom>
        </p:spPr>
        <p:txBody>
          <a:bodyPr vert="horz" lIns="91430" tIns="45715" rIns="91430" bIns="45715"/>
          <a:lstStyle>
            <a:lvl1pPr marL="0" indent="0">
              <a:buFont typeface="Wingdings" charset="2"/>
              <a:buNone/>
              <a:defRPr sz="800">
                <a:solidFill>
                  <a:schemeClr val="tx1">
                    <a:lumMod val="75000"/>
                    <a:lumOff val="25000"/>
                  </a:schemeClr>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a:t>Click to edit Master text styles</a:t>
            </a:r>
            <a:endParaRPr lang="en-US" dirty="0"/>
          </a:p>
        </p:txBody>
      </p:sp>
      <p:cxnSp>
        <p:nvCxnSpPr>
          <p:cNvPr id="56" name="Elbow Connector 55">
            <a:extLst>
              <a:ext uri="{FF2B5EF4-FFF2-40B4-BE49-F238E27FC236}">
                <a16:creationId xmlns:a16="http://schemas.microsoft.com/office/drawing/2014/main" id="{BB4C099E-0D11-284E-BB9D-A5B9FCFEA3AF}"/>
              </a:ext>
            </a:extLst>
          </p:cNvPr>
          <p:cNvCxnSpPr>
            <a:cxnSpLocks/>
          </p:cNvCxnSpPr>
          <p:nvPr userDrawn="1"/>
        </p:nvCxnSpPr>
        <p:spPr>
          <a:xfrm rot="5400000" flipH="1" flipV="1">
            <a:off x="6942877" y="1772794"/>
            <a:ext cx="807961" cy="2782784"/>
          </a:xfrm>
          <a:prstGeom prst="bentConnector2">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7" name="Text Placeholder 13">
            <a:extLst>
              <a:ext uri="{FF2B5EF4-FFF2-40B4-BE49-F238E27FC236}">
                <a16:creationId xmlns:a16="http://schemas.microsoft.com/office/drawing/2014/main" id="{F9EBC7DE-ADFE-F940-B1AE-83256CBFD409}"/>
              </a:ext>
            </a:extLst>
          </p:cNvPr>
          <p:cNvSpPr>
            <a:spLocks noGrp="1"/>
          </p:cNvSpPr>
          <p:nvPr>
            <p:ph type="body" sz="quarter" idx="13"/>
          </p:nvPr>
        </p:nvSpPr>
        <p:spPr>
          <a:xfrm>
            <a:off x="6082408" y="1392765"/>
            <a:ext cx="1567275" cy="1002095"/>
          </a:xfrm>
          <a:prstGeom prst="rect">
            <a:avLst/>
          </a:prstGeom>
        </p:spPr>
        <p:txBody>
          <a:bodyPr vert="horz" lIns="91430" tIns="45715" rIns="91430" bIns="45715"/>
          <a:lstStyle>
            <a:lvl1pPr marL="0" indent="0">
              <a:buFont typeface="Wingdings" charset="2"/>
              <a:buNone/>
              <a:defRPr sz="800">
                <a:solidFill>
                  <a:schemeClr val="tx1">
                    <a:lumMod val="75000"/>
                    <a:lumOff val="25000"/>
                  </a:schemeClr>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a:t>Click to edit Master text styles</a:t>
            </a:r>
            <a:endParaRPr lang="en-US" dirty="0"/>
          </a:p>
        </p:txBody>
      </p:sp>
      <p:cxnSp>
        <p:nvCxnSpPr>
          <p:cNvPr id="58" name="Elbow Connector 57">
            <a:extLst>
              <a:ext uri="{FF2B5EF4-FFF2-40B4-BE49-F238E27FC236}">
                <a16:creationId xmlns:a16="http://schemas.microsoft.com/office/drawing/2014/main" id="{7FD92770-1C8F-FF4D-8143-664E4F8DD98F}"/>
              </a:ext>
            </a:extLst>
          </p:cNvPr>
          <p:cNvCxnSpPr>
            <a:cxnSpLocks/>
          </p:cNvCxnSpPr>
          <p:nvPr userDrawn="1"/>
        </p:nvCxnSpPr>
        <p:spPr>
          <a:xfrm rot="5400000" flipH="1" flipV="1">
            <a:off x="5888351" y="848565"/>
            <a:ext cx="1180255" cy="2153243"/>
          </a:xfrm>
          <a:prstGeom prst="bentConnector2">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5" name="Picture 64">
            <a:extLst>
              <a:ext uri="{FF2B5EF4-FFF2-40B4-BE49-F238E27FC236}">
                <a16:creationId xmlns:a16="http://schemas.microsoft.com/office/drawing/2014/main" id="{E8236785-5D74-EA44-A904-4F94F77BC76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027942" y="4609504"/>
            <a:ext cx="1767403" cy="507687"/>
          </a:xfrm>
          <a:prstGeom prst="rect">
            <a:avLst/>
          </a:prstGeom>
        </p:spPr>
      </p:pic>
      <p:sp>
        <p:nvSpPr>
          <p:cNvPr id="66" name="Rectangle 65">
            <a:extLst>
              <a:ext uri="{FF2B5EF4-FFF2-40B4-BE49-F238E27FC236}">
                <a16:creationId xmlns:a16="http://schemas.microsoft.com/office/drawing/2014/main" id="{62D1C18A-FAFB-504E-A626-AEEB94A3FC5D}"/>
              </a:ext>
            </a:extLst>
          </p:cNvPr>
          <p:cNvSpPr/>
          <p:nvPr userDrawn="1"/>
        </p:nvSpPr>
        <p:spPr>
          <a:xfrm>
            <a:off x="2" y="281601"/>
            <a:ext cx="138043" cy="636881"/>
          </a:xfrm>
          <a:prstGeom prst="rect">
            <a:avLst/>
          </a:prstGeom>
          <a:solidFill>
            <a:srgbClr val="183622"/>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36"/>
            <a:endParaRPr lang="en-US" sz="1800">
              <a:solidFill>
                <a:prstClr val="white"/>
              </a:solidFill>
            </a:endParaRPr>
          </a:p>
        </p:txBody>
      </p:sp>
      <p:pic>
        <p:nvPicPr>
          <p:cNvPr id="68" name="Picture 67">
            <a:extLst>
              <a:ext uri="{FF2B5EF4-FFF2-40B4-BE49-F238E27FC236}">
                <a16:creationId xmlns:a16="http://schemas.microsoft.com/office/drawing/2014/main" id="{1E99E279-9C81-DD45-9DF4-17AEBFAA139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506184" y="2544897"/>
            <a:ext cx="513124" cy="513124"/>
          </a:xfrm>
          <a:prstGeom prst="rect">
            <a:avLst/>
          </a:prstGeom>
        </p:spPr>
      </p:pic>
      <p:pic>
        <p:nvPicPr>
          <p:cNvPr id="69" name="Picture 68">
            <a:extLst>
              <a:ext uri="{FF2B5EF4-FFF2-40B4-BE49-F238E27FC236}">
                <a16:creationId xmlns:a16="http://schemas.microsoft.com/office/drawing/2014/main" id="{F8F7693A-7EF1-D145-A590-3C33F71B664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133462" y="2544363"/>
            <a:ext cx="513124" cy="513124"/>
          </a:xfrm>
          <a:prstGeom prst="rect">
            <a:avLst/>
          </a:prstGeom>
        </p:spPr>
      </p:pic>
      <p:pic>
        <p:nvPicPr>
          <p:cNvPr id="70" name="Picture 69">
            <a:extLst>
              <a:ext uri="{FF2B5EF4-FFF2-40B4-BE49-F238E27FC236}">
                <a16:creationId xmlns:a16="http://schemas.microsoft.com/office/drawing/2014/main" id="{CC6C1812-A4E8-094F-8779-BFDF042F7DFB}"/>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978409" y="3599744"/>
            <a:ext cx="513124" cy="513124"/>
          </a:xfrm>
          <a:prstGeom prst="rect">
            <a:avLst/>
          </a:prstGeom>
        </p:spPr>
      </p:pic>
      <p:pic>
        <p:nvPicPr>
          <p:cNvPr id="71" name="Picture 70">
            <a:extLst>
              <a:ext uri="{FF2B5EF4-FFF2-40B4-BE49-F238E27FC236}">
                <a16:creationId xmlns:a16="http://schemas.microsoft.com/office/drawing/2014/main" id="{6E853030-80CE-1949-A474-EB4EE5D4331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698902" y="3599744"/>
            <a:ext cx="513124" cy="513124"/>
          </a:xfrm>
          <a:prstGeom prst="rect">
            <a:avLst/>
          </a:prstGeom>
        </p:spPr>
      </p:pic>
    </p:spTree>
    <p:extLst>
      <p:ext uri="{BB962C8B-B14F-4D97-AF65-F5344CB8AC3E}">
        <p14:creationId xmlns:p14="http://schemas.microsoft.com/office/powerpoint/2010/main" val="4125100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ll-Out Quote/Statement 3">
    <p:spTree>
      <p:nvGrpSpPr>
        <p:cNvPr id="1" name=""/>
        <p:cNvGrpSpPr/>
        <p:nvPr/>
      </p:nvGrpSpPr>
      <p:grpSpPr>
        <a:xfrm>
          <a:off x="0" y="0"/>
          <a:ext cx="0" cy="0"/>
          <a:chOff x="0" y="0"/>
          <a:chExt cx="0" cy="0"/>
        </a:xfrm>
      </p:grpSpPr>
      <p:sp>
        <p:nvSpPr>
          <p:cNvPr id="6" name="Text Placeholder 13"/>
          <p:cNvSpPr>
            <a:spLocks noGrp="1"/>
          </p:cNvSpPr>
          <p:nvPr>
            <p:ph type="body" sz="quarter" idx="10" hasCustomPrompt="1"/>
          </p:nvPr>
        </p:nvSpPr>
        <p:spPr>
          <a:xfrm>
            <a:off x="2322000" y="1557274"/>
            <a:ext cx="4500000" cy="1457455"/>
          </a:xfrm>
          <a:prstGeom prst="rect">
            <a:avLst/>
          </a:prstGeom>
          <a:noFill/>
        </p:spPr>
        <p:txBody>
          <a:bodyPr vert="horz" lIns="360000" tIns="216000" rIns="360000" bIns="252000" anchor="ctr">
            <a:spAutoFit/>
          </a:bodyPr>
          <a:lstStyle>
            <a:lvl1pPr marL="0" indent="0" algn="ctr">
              <a:spcBef>
                <a:spcPts val="0"/>
              </a:spcBef>
              <a:buNone/>
              <a:defRPr sz="3200">
                <a:solidFill>
                  <a:schemeClr val="tx1"/>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a:t>Pull-out Quote / Statement</a:t>
            </a:r>
            <a:endParaRPr lang="en-US" dirty="0"/>
          </a:p>
        </p:txBody>
      </p:sp>
      <p:sp>
        <p:nvSpPr>
          <p:cNvPr id="7" name="Rectangle 6">
            <a:extLst>
              <a:ext uri="{FF2B5EF4-FFF2-40B4-BE49-F238E27FC236}">
                <a16:creationId xmlns:a16="http://schemas.microsoft.com/office/drawing/2014/main" id="{0908319B-88B6-4052-889A-86CBF3380839}"/>
              </a:ext>
            </a:extLst>
          </p:cNvPr>
          <p:cNvSpPr/>
          <p:nvPr userDrawn="1"/>
        </p:nvSpPr>
        <p:spPr>
          <a:xfrm>
            <a:off x="0" y="4572000"/>
            <a:ext cx="9144000"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1" dirty="0"/>
              <a:t>v</a:t>
            </a:r>
          </a:p>
        </p:txBody>
      </p:sp>
      <p:cxnSp>
        <p:nvCxnSpPr>
          <p:cNvPr id="10" name="Straight Connector 9">
            <a:extLst>
              <a:ext uri="{FF2B5EF4-FFF2-40B4-BE49-F238E27FC236}">
                <a16:creationId xmlns:a16="http://schemas.microsoft.com/office/drawing/2014/main" id="{6F4CA3B2-5E2B-471D-978A-4C4DFD15047A}"/>
              </a:ext>
            </a:extLst>
          </p:cNvPr>
          <p:cNvCxnSpPr>
            <a:cxnSpLocks/>
          </p:cNvCxnSpPr>
          <p:nvPr userDrawn="1"/>
        </p:nvCxnSpPr>
        <p:spPr>
          <a:xfrm>
            <a:off x="0" y="4572000"/>
            <a:ext cx="9144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9" name="Picture 8" descr="A picture containing diagram&#10;&#10;Description automatically generated">
            <a:extLst>
              <a:ext uri="{FF2B5EF4-FFF2-40B4-BE49-F238E27FC236}">
                <a16:creationId xmlns:a16="http://schemas.microsoft.com/office/drawing/2014/main" id="{86EF9AD1-DA71-415B-9E29-09B451775774}"/>
              </a:ext>
            </a:extLst>
          </p:cNvPr>
          <p:cNvPicPr>
            <a:picLocks noChangeAspect="1"/>
          </p:cNvPicPr>
          <p:nvPr userDrawn="1"/>
        </p:nvPicPr>
        <p:blipFill>
          <a:blip r:embed="rId2"/>
          <a:stretch>
            <a:fillRect/>
          </a:stretch>
        </p:blipFill>
        <p:spPr>
          <a:xfrm>
            <a:off x="7879405" y="4679084"/>
            <a:ext cx="1126702" cy="357337"/>
          </a:xfrm>
          <a:prstGeom prst="rect">
            <a:avLst/>
          </a:prstGeom>
        </p:spPr>
      </p:pic>
    </p:spTree>
    <p:extLst>
      <p:ext uri="{BB962C8B-B14F-4D97-AF65-F5344CB8AC3E}">
        <p14:creationId xmlns:p14="http://schemas.microsoft.com/office/powerpoint/2010/main" val="26536960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 image box">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30" tIns="45715" rIns="91430" bIns="45715"/>
          <a:lstStyle/>
          <a:p>
            <a:endParaRPr lang="en-US" dirty="0"/>
          </a:p>
        </p:txBody>
      </p:sp>
    </p:spTree>
    <p:extLst>
      <p:ext uri="{BB962C8B-B14F-4D97-AF65-F5344CB8AC3E}">
        <p14:creationId xmlns:p14="http://schemas.microsoft.com/office/powerpoint/2010/main" val="13186101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6446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ub-p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A5C912-D057-204A-909D-07608BAB289C}"/>
              </a:ext>
            </a:extLst>
          </p:cNvPr>
          <p:cNvSpPr>
            <a:spLocks noGrp="1"/>
          </p:cNvSpPr>
          <p:nvPr>
            <p:ph type="pic" sz="quarter" idx="11"/>
          </p:nvPr>
        </p:nvSpPr>
        <p:spPr>
          <a:xfrm>
            <a:off x="0" y="0"/>
            <a:ext cx="9144000" cy="4572000"/>
          </a:xfrm>
          <a:prstGeom prst="rect">
            <a:avLst/>
          </a:prstGeom>
          <a:noFill/>
        </p:spPr>
        <p:txBody>
          <a:bodyPr/>
          <a:lstStyle/>
          <a:p>
            <a:endParaRPr lang="en-US"/>
          </a:p>
        </p:txBody>
      </p:sp>
      <p:sp>
        <p:nvSpPr>
          <p:cNvPr id="11" name="Rectangle 10">
            <a:extLst>
              <a:ext uri="{FF2B5EF4-FFF2-40B4-BE49-F238E27FC236}">
                <a16:creationId xmlns:a16="http://schemas.microsoft.com/office/drawing/2014/main" id="{9B8A0426-BA11-C047-A839-22AA2CA03970}"/>
              </a:ext>
            </a:extLst>
          </p:cNvPr>
          <p:cNvSpPr/>
          <p:nvPr userDrawn="1"/>
        </p:nvSpPr>
        <p:spPr>
          <a:xfrm>
            <a:off x="0" y="4572000"/>
            <a:ext cx="9144000" cy="571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24"/>
            <a:r>
              <a:rPr lang="en-US" sz="1800" dirty="0">
                <a:solidFill>
                  <a:prstClr val="white"/>
                </a:solidFill>
              </a:rPr>
              <a:t>v</a:t>
            </a:r>
          </a:p>
        </p:txBody>
      </p:sp>
      <p:sp>
        <p:nvSpPr>
          <p:cNvPr id="6" name="Text Placeholder 13"/>
          <p:cNvSpPr>
            <a:spLocks noGrp="1"/>
          </p:cNvSpPr>
          <p:nvPr>
            <p:ph type="body" sz="quarter" idx="10"/>
          </p:nvPr>
        </p:nvSpPr>
        <p:spPr>
          <a:xfrm>
            <a:off x="316076" y="1264506"/>
            <a:ext cx="4126183" cy="3098854"/>
          </a:xfrm>
          <a:prstGeom prst="rect">
            <a:avLst/>
          </a:prstGeom>
        </p:spPr>
        <p:txBody>
          <a:bodyPr vert="horz" lIns="91430" tIns="45715" rIns="91430" bIns="45715"/>
          <a:lstStyle>
            <a:lvl1pPr marL="0" indent="0">
              <a:buNone/>
              <a:defRPr sz="2000">
                <a:solidFill>
                  <a:srgbClr val="FFFFFF"/>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a:t>Click to edit Master text styles</a:t>
            </a:r>
            <a:endParaRPr lang="en-US" dirty="0"/>
          </a:p>
        </p:txBody>
      </p:sp>
      <p:sp>
        <p:nvSpPr>
          <p:cNvPr id="7" name="Title 10"/>
          <p:cNvSpPr>
            <a:spLocks noGrp="1"/>
          </p:cNvSpPr>
          <p:nvPr>
            <p:ph type="title"/>
          </p:nvPr>
        </p:nvSpPr>
        <p:spPr>
          <a:xfrm>
            <a:off x="316072" y="297878"/>
            <a:ext cx="8229600" cy="857250"/>
          </a:xfrm>
          <a:prstGeom prst="rect">
            <a:avLst/>
          </a:prstGeom>
        </p:spPr>
        <p:txBody>
          <a:bodyPr vert="horz" lIns="91430" tIns="45715" rIns="91430" bIns="45715"/>
          <a:lstStyle>
            <a:lvl1pPr algn="l">
              <a:defRPr sz="3200">
                <a:solidFill>
                  <a:srgbClr val="FFFFFF"/>
                </a:solidFill>
                <a:latin typeface="Arial"/>
                <a:cs typeface="Arial"/>
              </a:defRPr>
            </a:lvl1pPr>
          </a:lstStyle>
          <a:p>
            <a:r>
              <a:rPr lang="en-AU" dirty="0"/>
              <a:t>Click to edit Master title style</a:t>
            </a:r>
            <a:endParaRPr lang="en-US" dirty="0"/>
          </a:p>
        </p:txBody>
      </p:sp>
      <p:pic>
        <p:nvPicPr>
          <p:cNvPr id="5" name="Picture 4">
            <a:extLst>
              <a:ext uri="{FF2B5EF4-FFF2-40B4-BE49-F238E27FC236}">
                <a16:creationId xmlns:a16="http://schemas.microsoft.com/office/drawing/2014/main" id="{74CE81A5-8191-AF4D-858C-BF28F7937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18707" y="4650190"/>
            <a:ext cx="1582963" cy="387530"/>
          </a:xfrm>
          <a:prstGeom prst="rect">
            <a:avLst/>
          </a:prstGeom>
        </p:spPr>
      </p:pic>
      <p:pic>
        <p:nvPicPr>
          <p:cNvPr id="9" name="Picture 8">
            <a:extLst>
              <a:ext uri="{FF2B5EF4-FFF2-40B4-BE49-F238E27FC236}">
                <a16:creationId xmlns:a16="http://schemas.microsoft.com/office/drawing/2014/main" id="{C2C1233E-BA45-7241-AD81-2B2F9BBCCE8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027943" y="4609505"/>
            <a:ext cx="1767403" cy="507687"/>
          </a:xfrm>
          <a:prstGeom prst="rect">
            <a:avLst/>
          </a:prstGeom>
        </p:spPr>
      </p:pic>
    </p:spTree>
    <p:extLst>
      <p:ext uri="{BB962C8B-B14F-4D97-AF65-F5344CB8AC3E}">
        <p14:creationId xmlns:p14="http://schemas.microsoft.com/office/powerpoint/2010/main" val="2400688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ext/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13">
            <a:extLst>
              <a:ext uri="{FF2B5EF4-FFF2-40B4-BE49-F238E27FC236}">
                <a16:creationId xmlns:a16="http://schemas.microsoft.com/office/drawing/2014/main" id="{F4CE5F8B-BEF2-B14A-BB48-5F256822F1EC}"/>
              </a:ext>
            </a:extLst>
          </p:cNvPr>
          <p:cNvSpPr>
            <a:spLocks noGrp="1"/>
          </p:cNvSpPr>
          <p:nvPr>
            <p:ph type="body" sz="quarter" idx="10"/>
          </p:nvPr>
        </p:nvSpPr>
        <p:spPr>
          <a:xfrm>
            <a:off x="316075" y="1264506"/>
            <a:ext cx="4699793" cy="3098854"/>
          </a:xfrm>
          <a:prstGeom prst="rect">
            <a:avLst/>
          </a:prstGeom>
        </p:spPr>
        <p:txBody>
          <a:bodyPr vert="horz" lIns="91430" tIns="45715" rIns="91430" bIns="45715"/>
          <a:lstStyle>
            <a:lvl1pPr marL="0" indent="0">
              <a:buNone/>
              <a:defRPr sz="2000">
                <a:solidFill>
                  <a:schemeClr val="tx1">
                    <a:lumMod val="75000"/>
                    <a:lumOff val="25000"/>
                  </a:schemeClr>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a:t>Click to edit Master text styles</a:t>
            </a:r>
            <a:endParaRPr lang="en-US" dirty="0"/>
          </a:p>
        </p:txBody>
      </p:sp>
      <p:sp>
        <p:nvSpPr>
          <p:cNvPr id="10" name="Title 10">
            <a:extLst>
              <a:ext uri="{FF2B5EF4-FFF2-40B4-BE49-F238E27FC236}">
                <a16:creationId xmlns:a16="http://schemas.microsoft.com/office/drawing/2014/main" id="{EAE8A82C-C6C7-AF47-905D-05B46520E680}"/>
              </a:ext>
            </a:extLst>
          </p:cNvPr>
          <p:cNvSpPr>
            <a:spLocks noGrp="1"/>
          </p:cNvSpPr>
          <p:nvPr>
            <p:ph type="title"/>
          </p:nvPr>
        </p:nvSpPr>
        <p:spPr>
          <a:xfrm>
            <a:off x="316076" y="297878"/>
            <a:ext cx="5757313" cy="857250"/>
          </a:xfrm>
          <a:prstGeom prst="rect">
            <a:avLst/>
          </a:prstGeom>
        </p:spPr>
        <p:txBody>
          <a:bodyPr vert="horz" lIns="91430" tIns="45715" rIns="91430" bIns="45715"/>
          <a:lstStyle>
            <a:lvl1pPr algn="l">
              <a:defRPr sz="3200">
                <a:solidFill>
                  <a:schemeClr val="tx1">
                    <a:lumMod val="75000"/>
                    <a:lumOff val="25000"/>
                  </a:schemeClr>
                </a:solidFill>
                <a:latin typeface="Arial"/>
                <a:cs typeface="Arial"/>
              </a:defRPr>
            </a:lvl1pPr>
          </a:lstStyle>
          <a:p>
            <a:r>
              <a:rPr lang="en-AU" dirty="0"/>
              <a:t>Click to edit Master title style</a:t>
            </a:r>
            <a:endParaRPr lang="en-US" dirty="0"/>
          </a:p>
        </p:txBody>
      </p:sp>
      <p:sp>
        <p:nvSpPr>
          <p:cNvPr id="12" name="Picture Placeholder 11">
            <a:extLst>
              <a:ext uri="{FF2B5EF4-FFF2-40B4-BE49-F238E27FC236}">
                <a16:creationId xmlns:a16="http://schemas.microsoft.com/office/drawing/2014/main" id="{9AB1DAB2-7DF4-1940-8400-DEC08E6E2051}"/>
              </a:ext>
            </a:extLst>
          </p:cNvPr>
          <p:cNvSpPr>
            <a:spLocks noGrp="1"/>
          </p:cNvSpPr>
          <p:nvPr>
            <p:ph type="pic" sz="quarter" idx="11"/>
          </p:nvPr>
        </p:nvSpPr>
        <p:spPr>
          <a:xfrm>
            <a:off x="6389688" y="0"/>
            <a:ext cx="2754312" cy="4560888"/>
          </a:xfrm>
          <a:prstGeom prst="rect">
            <a:avLst/>
          </a:prstGeom>
        </p:spPr>
        <p:txBody>
          <a:bodyPr/>
          <a:lstStyle/>
          <a:p>
            <a:endParaRPr lang="en-US" dirty="0"/>
          </a:p>
        </p:txBody>
      </p:sp>
      <p:pic>
        <p:nvPicPr>
          <p:cNvPr id="11" name="Picture 10">
            <a:extLst>
              <a:ext uri="{FF2B5EF4-FFF2-40B4-BE49-F238E27FC236}">
                <a16:creationId xmlns:a16="http://schemas.microsoft.com/office/drawing/2014/main" id="{77B4B461-DF64-6746-903D-DEBF2921B90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18707" y="4650190"/>
            <a:ext cx="1582963" cy="387530"/>
          </a:xfrm>
          <a:prstGeom prst="rect">
            <a:avLst/>
          </a:prstGeom>
        </p:spPr>
      </p:pic>
      <p:pic>
        <p:nvPicPr>
          <p:cNvPr id="19" name="Picture 18">
            <a:extLst>
              <a:ext uri="{FF2B5EF4-FFF2-40B4-BE49-F238E27FC236}">
                <a16:creationId xmlns:a16="http://schemas.microsoft.com/office/drawing/2014/main" id="{282E633A-BDF0-604D-91D0-BB193632C47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027943" y="4609505"/>
            <a:ext cx="1767403" cy="507687"/>
          </a:xfrm>
          <a:prstGeom prst="rect">
            <a:avLst/>
          </a:prstGeom>
        </p:spPr>
      </p:pic>
      <p:sp>
        <p:nvSpPr>
          <p:cNvPr id="20" name="Rectangle 19">
            <a:extLst>
              <a:ext uri="{FF2B5EF4-FFF2-40B4-BE49-F238E27FC236}">
                <a16:creationId xmlns:a16="http://schemas.microsoft.com/office/drawing/2014/main" id="{F0BB3584-E0F5-8B4F-B608-54D6554E4339}"/>
              </a:ext>
            </a:extLst>
          </p:cNvPr>
          <p:cNvSpPr/>
          <p:nvPr userDrawn="1"/>
        </p:nvSpPr>
        <p:spPr>
          <a:xfrm>
            <a:off x="3" y="281602"/>
            <a:ext cx="138043" cy="636881"/>
          </a:xfrm>
          <a:prstGeom prst="rect">
            <a:avLst/>
          </a:prstGeom>
          <a:solidFill>
            <a:srgbClr val="183622"/>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24"/>
            <a:endParaRPr lang="en-US" sz="1800">
              <a:solidFill>
                <a:prstClr val="white"/>
              </a:solidFill>
            </a:endParaRPr>
          </a:p>
        </p:txBody>
      </p:sp>
    </p:spTree>
    <p:extLst>
      <p:ext uri="{BB962C8B-B14F-4D97-AF65-F5344CB8AC3E}">
        <p14:creationId xmlns:p14="http://schemas.microsoft.com/office/powerpoint/2010/main" val="2739011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Bullet p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38360BC9-78F2-3342-B422-2A05B4559A77}"/>
              </a:ext>
            </a:extLst>
          </p:cNvPr>
          <p:cNvSpPr>
            <a:spLocks noGrp="1"/>
          </p:cNvSpPr>
          <p:nvPr>
            <p:ph type="body" sz="quarter" idx="10"/>
          </p:nvPr>
        </p:nvSpPr>
        <p:spPr>
          <a:xfrm>
            <a:off x="316076" y="1264506"/>
            <a:ext cx="4253893" cy="3098854"/>
          </a:xfrm>
          <a:prstGeom prst="rect">
            <a:avLst/>
          </a:prstGeom>
        </p:spPr>
        <p:txBody>
          <a:bodyPr vert="horz" lIns="91430" tIns="45715" rIns="91430" bIns="45715"/>
          <a:lstStyle>
            <a:lvl1pPr marL="342845" indent="-342845">
              <a:buFont typeface="Wingdings" charset="2"/>
              <a:buChar char="§"/>
              <a:defRPr sz="2000">
                <a:solidFill>
                  <a:schemeClr val="tx1">
                    <a:lumMod val="75000"/>
                    <a:lumOff val="25000"/>
                  </a:schemeClr>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a:t>Click to edit Master text styles</a:t>
            </a:r>
            <a:endParaRPr lang="en-US" dirty="0"/>
          </a:p>
        </p:txBody>
      </p:sp>
      <p:sp>
        <p:nvSpPr>
          <p:cNvPr id="8" name="Title 10">
            <a:extLst>
              <a:ext uri="{FF2B5EF4-FFF2-40B4-BE49-F238E27FC236}">
                <a16:creationId xmlns:a16="http://schemas.microsoft.com/office/drawing/2014/main" id="{8242FB39-69DF-7E45-ACC5-FC8C1140D990}"/>
              </a:ext>
            </a:extLst>
          </p:cNvPr>
          <p:cNvSpPr>
            <a:spLocks noGrp="1"/>
          </p:cNvSpPr>
          <p:nvPr>
            <p:ph type="title"/>
          </p:nvPr>
        </p:nvSpPr>
        <p:spPr>
          <a:xfrm>
            <a:off x="316072" y="297878"/>
            <a:ext cx="8215976" cy="857250"/>
          </a:xfrm>
          <a:prstGeom prst="rect">
            <a:avLst/>
          </a:prstGeom>
        </p:spPr>
        <p:txBody>
          <a:bodyPr vert="horz" lIns="91430" tIns="45715" rIns="91430" bIns="45715"/>
          <a:lstStyle>
            <a:lvl1pPr algn="l">
              <a:defRPr sz="3200">
                <a:solidFill>
                  <a:schemeClr val="tx1">
                    <a:lumMod val="75000"/>
                    <a:lumOff val="25000"/>
                  </a:schemeClr>
                </a:solidFill>
                <a:latin typeface="Arial"/>
                <a:cs typeface="Arial"/>
              </a:defRPr>
            </a:lvl1pPr>
          </a:lstStyle>
          <a:p>
            <a:r>
              <a:rPr lang="en-AU" dirty="0"/>
              <a:t>Click to edit Master title style</a:t>
            </a:r>
            <a:endParaRPr lang="en-US" dirty="0"/>
          </a:p>
        </p:txBody>
      </p:sp>
      <p:pic>
        <p:nvPicPr>
          <p:cNvPr id="11" name="Picture 10">
            <a:extLst>
              <a:ext uri="{FF2B5EF4-FFF2-40B4-BE49-F238E27FC236}">
                <a16:creationId xmlns:a16="http://schemas.microsoft.com/office/drawing/2014/main" id="{CD544C6D-6E8C-AA48-95FB-BBF2F39371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18707" y="4650190"/>
            <a:ext cx="1582963" cy="387530"/>
          </a:xfrm>
          <a:prstGeom prst="rect">
            <a:avLst/>
          </a:prstGeom>
        </p:spPr>
      </p:pic>
      <p:pic>
        <p:nvPicPr>
          <p:cNvPr id="16" name="Picture 15">
            <a:extLst>
              <a:ext uri="{FF2B5EF4-FFF2-40B4-BE49-F238E27FC236}">
                <a16:creationId xmlns:a16="http://schemas.microsoft.com/office/drawing/2014/main" id="{D1FC623C-9742-024F-940F-8E2F73D337D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027943" y="4609505"/>
            <a:ext cx="1767403" cy="507687"/>
          </a:xfrm>
          <a:prstGeom prst="rect">
            <a:avLst/>
          </a:prstGeom>
        </p:spPr>
      </p:pic>
      <p:sp>
        <p:nvSpPr>
          <p:cNvPr id="17" name="Rectangle 16">
            <a:extLst>
              <a:ext uri="{FF2B5EF4-FFF2-40B4-BE49-F238E27FC236}">
                <a16:creationId xmlns:a16="http://schemas.microsoft.com/office/drawing/2014/main" id="{94CAD1E3-6DE1-E149-AD89-A745AB8D5800}"/>
              </a:ext>
            </a:extLst>
          </p:cNvPr>
          <p:cNvSpPr/>
          <p:nvPr userDrawn="1"/>
        </p:nvSpPr>
        <p:spPr>
          <a:xfrm>
            <a:off x="3" y="281602"/>
            <a:ext cx="138043" cy="636881"/>
          </a:xfrm>
          <a:prstGeom prst="rect">
            <a:avLst/>
          </a:prstGeom>
          <a:solidFill>
            <a:srgbClr val="183622"/>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24"/>
            <a:endParaRPr lang="en-US" sz="1800">
              <a:solidFill>
                <a:prstClr val="white"/>
              </a:solidFill>
            </a:endParaRPr>
          </a:p>
        </p:txBody>
      </p:sp>
    </p:spTree>
    <p:extLst>
      <p:ext uri="{BB962C8B-B14F-4D97-AF65-F5344CB8AC3E}">
        <p14:creationId xmlns:p14="http://schemas.microsoft.com/office/powerpoint/2010/main" val="16984183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Infographic">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3" name="Freeform 62">
            <a:extLst>
              <a:ext uri="{FF2B5EF4-FFF2-40B4-BE49-F238E27FC236}">
                <a16:creationId xmlns:a16="http://schemas.microsoft.com/office/drawing/2014/main" id="{40AA5207-4FE6-A84C-BDA8-F6AC4371F0EE}"/>
              </a:ext>
            </a:extLst>
          </p:cNvPr>
          <p:cNvSpPr/>
          <p:nvPr userDrawn="1"/>
        </p:nvSpPr>
        <p:spPr>
          <a:xfrm>
            <a:off x="1883089" y="1937914"/>
            <a:ext cx="2644316" cy="2623310"/>
          </a:xfrm>
          <a:custGeom>
            <a:avLst/>
            <a:gdLst>
              <a:gd name="connsiteX0" fmla="*/ 2644316 w 2644316"/>
              <a:gd name="connsiteY0" fmla="*/ 0 h 2623310"/>
              <a:gd name="connsiteX1" fmla="*/ 2644316 w 2644316"/>
              <a:gd name="connsiteY1" fmla="*/ 2065448 h 2623310"/>
              <a:gd name="connsiteX2" fmla="*/ 2545626 w 2644316"/>
              <a:gd name="connsiteY2" fmla="*/ 2075396 h 2623310"/>
              <a:gd name="connsiteX3" fmla="*/ 2099064 w 2644316"/>
              <a:gd name="connsiteY3" fmla="*/ 2623310 h 2623310"/>
              <a:gd name="connsiteX4" fmla="*/ 0 w 2644316"/>
              <a:gd name="connsiteY4" fmla="*/ 2623310 h 2623310"/>
              <a:gd name="connsiteX5" fmla="*/ 11742 w 2644316"/>
              <a:gd name="connsiteY5" fmla="*/ 2390779 h 2623310"/>
              <a:gd name="connsiteX6" fmla="*/ 2406411 w 2644316"/>
              <a:gd name="connsiteY6" fmla="*/ 11264 h 2623310"/>
              <a:gd name="connsiteX7" fmla="*/ 2644316 w 2644316"/>
              <a:gd name="connsiteY7" fmla="*/ 0 h 26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316" h="2623310">
                <a:moveTo>
                  <a:pt x="2644316" y="0"/>
                </a:moveTo>
                <a:lnTo>
                  <a:pt x="2644316" y="2065448"/>
                </a:lnTo>
                <a:lnTo>
                  <a:pt x="2545626" y="2075396"/>
                </a:lnTo>
                <a:cubicBezTo>
                  <a:pt x="2290773" y="2127547"/>
                  <a:pt x="2099064" y="2353040"/>
                  <a:pt x="2099064" y="2623310"/>
                </a:cubicBezTo>
                <a:lnTo>
                  <a:pt x="0" y="2623310"/>
                </a:lnTo>
                <a:lnTo>
                  <a:pt x="11742" y="2390779"/>
                </a:lnTo>
                <a:cubicBezTo>
                  <a:pt x="139638" y="1131403"/>
                  <a:pt x="1144741" y="131351"/>
                  <a:pt x="2406411" y="11264"/>
                </a:cubicBezTo>
                <a:lnTo>
                  <a:pt x="2644316" y="0"/>
                </a:lnTo>
                <a:close/>
              </a:path>
            </a:pathLst>
          </a:custGeom>
          <a:solidFill>
            <a:srgbClr val="1A35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4"/>
            <a:endParaRPr lang="en-US" sz="1800" dirty="0">
              <a:solidFill>
                <a:prstClr val="white"/>
              </a:solidFill>
            </a:endParaRPr>
          </a:p>
        </p:txBody>
      </p:sp>
      <p:sp>
        <p:nvSpPr>
          <p:cNvPr id="64" name="Freeform 63">
            <a:extLst>
              <a:ext uri="{FF2B5EF4-FFF2-40B4-BE49-F238E27FC236}">
                <a16:creationId xmlns:a16="http://schemas.microsoft.com/office/drawing/2014/main" id="{0004C942-958D-3C4B-9920-3A1657966403}"/>
              </a:ext>
            </a:extLst>
          </p:cNvPr>
          <p:cNvSpPr/>
          <p:nvPr userDrawn="1"/>
        </p:nvSpPr>
        <p:spPr>
          <a:xfrm flipH="1">
            <a:off x="4608583" y="1932904"/>
            <a:ext cx="2647500" cy="2623310"/>
          </a:xfrm>
          <a:custGeom>
            <a:avLst/>
            <a:gdLst>
              <a:gd name="connsiteX0" fmla="*/ 2644316 w 2644316"/>
              <a:gd name="connsiteY0" fmla="*/ 0 h 2623310"/>
              <a:gd name="connsiteX1" fmla="*/ 2644316 w 2644316"/>
              <a:gd name="connsiteY1" fmla="*/ 2065448 h 2623310"/>
              <a:gd name="connsiteX2" fmla="*/ 2545626 w 2644316"/>
              <a:gd name="connsiteY2" fmla="*/ 2075396 h 2623310"/>
              <a:gd name="connsiteX3" fmla="*/ 2099064 w 2644316"/>
              <a:gd name="connsiteY3" fmla="*/ 2623310 h 2623310"/>
              <a:gd name="connsiteX4" fmla="*/ 0 w 2644316"/>
              <a:gd name="connsiteY4" fmla="*/ 2623310 h 2623310"/>
              <a:gd name="connsiteX5" fmla="*/ 11742 w 2644316"/>
              <a:gd name="connsiteY5" fmla="*/ 2390779 h 2623310"/>
              <a:gd name="connsiteX6" fmla="*/ 2406411 w 2644316"/>
              <a:gd name="connsiteY6" fmla="*/ 11264 h 2623310"/>
              <a:gd name="connsiteX7" fmla="*/ 2644316 w 2644316"/>
              <a:gd name="connsiteY7" fmla="*/ 0 h 26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316" h="2623310">
                <a:moveTo>
                  <a:pt x="2644316" y="0"/>
                </a:moveTo>
                <a:lnTo>
                  <a:pt x="2644316" y="2065448"/>
                </a:lnTo>
                <a:lnTo>
                  <a:pt x="2545626" y="2075396"/>
                </a:lnTo>
                <a:cubicBezTo>
                  <a:pt x="2290773" y="2127547"/>
                  <a:pt x="2099064" y="2353040"/>
                  <a:pt x="2099064" y="2623310"/>
                </a:cubicBezTo>
                <a:lnTo>
                  <a:pt x="0" y="2623310"/>
                </a:lnTo>
                <a:lnTo>
                  <a:pt x="11742" y="2390779"/>
                </a:lnTo>
                <a:cubicBezTo>
                  <a:pt x="139638" y="1131403"/>
                  <a:pt x="1144741" y="131351"/>
                  <a:pt x="2406411" y="11264"/>
                </a:cubicBezTo>
                <a:lnTo>
                  <a:pt x="2644316" y="0"/>
                </a:lnTo>
                <a:close/>
              </a:path>
            </a:pathLst>
          </a:custGeom>
          <a:solidFill>
            <a:srgbClr val="4FA0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4"/>
            <a:endParaRPr lang="en-US" sz="1800" dirty="0">
              <a:solidFill>
                <a:prstClr val="white"/>
              </a:solidFill>
            </a:endParaRPr>
          </a:p>
        </p:txBody>
      </p:sp>
      <p:sp>
        <p:nvSpPr>
          <p:cNvPr id="19" name="Title 10">
            <a:extLst>
              <a:ext uri="{FF2B5EF4-FFF2-40B4-BE49-F238E27FC236}">
                <a16:creationId xmlns:a16="http://schemas.microsoft.com/office/drawing/2014/main" id="{7A52CB49-AA40-0C4A-B2AB-8E03C1EFCB1E}"/>
              </a:ext>
            </a:extLst>
          </p:cNvPr>
          <p:cNvSpPr>
            <a:spLocks noGrp="1"/>
          </p:cNvSpPr>
          <p:nvPr>
            <p:ph type="title"/>
          </p:nvPr>
        </p:nvSpPr>
        <p:spPr>
          <a:xfrm>
            <a:off x="316072" y="297878"/>
            <a:ext cx="8215976" cy="857250"/>
          </a:xfrm>
          <a:prstGeom prst="rect">
            <a:avLst/>
          </a:prstGeom>
        </p:spPr>
        <p:txBody>
          <a:bodyPr vert="horz" lIns="91430" tIns="45715" rIns="91430" bIns="45715"/>
          <a:lstStyle>
            <a:lvl1pPr algn="l">
              <a:defRPr sz="3200">
                <a:solidFill>
                  <a:schemeClr val="tx1">
                    <a:lumMod val="75000"/>
                    <a:lumOff val="25000"/>
                  </a:schemeClr>
                </a:solidFill>
                <a:latin typeface="Arial"/>
                <a:cs typeface="Arial"/>
              </a:defRPr>
            </a:lvl1pPr>
          </a:lstStyle>
          <a:p>
            <a:r>
              <a:rPr lang="en-AU" dirty="0"/>
              <a:t>Click to edit Master title style</a:t>
            </a:r>
            <a:endParaRPr lang="en-US" dirty="0"/>
          </a:p>
        </p:txBody>
      </p:sp>
      <p:pic>
        <p:nvPicPr>
          <p:cNvPr id="20" name="Picture 19">
            <a:extLst>
              <a:ext uri="{FF2B5EF4-FFF2-40B4-BE49-F238E27FC236}">
                <a16:creationId xmlns:a16="http://schemas.microsoft.com/office/drawing/2014/main" id="{F1D6A723-BC7E-0F4A-BDEA-EF00A10803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18707" y="4650190"/>
            <a:ext cx="1582963" cy="387530"/>
          </a:xfrm>
          <a:prstGeom prst="rect">
            <a:avLst/>
          </a:prstGeom>
        </p:spPr>
      </p:pic>
      <p:sp>
        <p:nvSpPr>
          <p:cNvPr id="50" name="Text Placeholder 13">
            <a:extLst>
              <a:ext uri="{FF2B5EF4-FFF2-40B4-BE49-F238E27FC236}">
                <a16:creationId xmlns:a16="http://schemas.microsoft.com/office/drawing/2014/main" id="{5672F11C-BFCB-5D47-8F88-E1272CBE0B0E}"/>
              </a:ext>
            </a:extLst>
          </p:cNvPr>
          <p:cNvSpPr>
            <a:spLocks noGrp="1"/>
          </p:cNvSpPr>
          <p:nvPr>
            <p:ph type="body" sz="quarter" idx="10"/>
          </p:nvPr>
        </p:nvSpPr>
        <p:spPr>
          <a:xfrm>
            <a:off x="288926" y="3058020"/>
            <a:ext cx="1567275" cy="778914"/>
          </a:xfrm>
          <a:prstGeom prst="rect">
            <a:avLst/>
          </a:prstGeom>
        </p:spPr>
        <p:txBody>
          <a:bodyPr vert="horz" lIns="91430" tIns="45715" rIns="91430" bIns="45715"/>
          <a:lstStyle>
            <a:lvl1pPr marL="0" indent="0">
              <a:buFont typeface="Wingdings" charset="2"/>
              <a:buNone/>
              <a:defRPr sz="800">
                <a:solidFill>
                  <a:schemeClr val="tx1">
                    <a:lumMod val="75000"/>
                    <a:lumOff val="25000"/>
                  </a:schemeClr>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a:t>Click to edit Master text styles</a:t>
            </a:r>
            <a:endParaRPr lang="en-US" dirty="0"/>
          </a:p>
        </p:txBody>
      </p:sp>
      <p:cxnSp>
        <p:nvCxnSpPr>
          <p:cNvPr id="52" name="Elbow Connector 51">
            <a:extLst>
              <a:ext uri="{FF2B5EF4-FFF2-40B4-BE49-F238E27FC236}">
                <a16:creationId xmlns:a16="http://schemas.microsoft.com/office/drawing/2014/main" id="{CF39C262-8210-1349-A96A-2A60E142D891}"/>
              </a:ext>
            </a:extLst>
          </p:cNvPr>
          <p:cNvCxnSpPr>
            <a:cxnSpLocks/>
          </p:cNvCxnSpPr>
          <p:nvPr userDrawn="1"/>
        </p:nvCxnSpPr>
        <p:spPr>
          <a:xfrm>
            <a:off x="343207" y="3005096"/>
            <a:ext cx="2891767" cy="563073"/>
          </a:xfrm>
          <a:prstGeom prst="bentConnector2">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3" name="Text Placeholder 13">
            <a:extLst>
              <a:ext uri="{FF2B5EF4-FFF2-40B4-BE49-F238E27FC236}">
                <a16:creationId xmlns:a16="http://schemas.microsoft.com/office/drawing/2014/main" id="{AFF1B53A-561F-CA47-B1B5-6C4125DC4DD0}"/>
              </a:ext>
            </a:extLst>
          </p:cNvPr>
          <p:cNvSpPr>
            <a:spLocks noGrp="1"/>
          </p:cNvSpPr>
          <p:nvPr>
            <p:ph type="body" sz="quarter" idx="11"/>
          </p:nvPr>
        </p:nvSpPr>
        <p:spPr>
          <a:xfrm>
            <a:off x="1315550" y="1512817"/>
            <a:ext cx="1567275" cy="940219"/>
          </a:xfrm>
          <a:prstGeom prst="rect">
            <a:avLst/>
          </a:prstGeom>
        </p:spPr>
        <p:txBody>
          <a:bodyPr vert="horz" lIns="91430" tIns="45715" rIns="91430" bIns="45715"/>
          <a:lstStyle>
            <a:lvl1pPr marL="0" indent="0">
              <a:buFont typeface="Wingdings" charset="2"/>
              <a:buNone/>
              <a:defRPr sz="800">
                <a:solidFill>
                  <a:schemeClr val="tx1">
                    <a:lumMod val="75000"/>
                    <a:lumOff val="25000"/>
                  </a:schemeClr>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a:t>Click to edit Master text styles</a:t>
            </a:r>
            <a:endParaRPr lang="en-US" dirty="0"/>
          </a:p>
        </p:txBody>
      </p:sp>
      <p:cxnSp>
        <p:nvCxnSpPr>
          <p:cNvPr id="54" name="Elbow Connector 53">
            <a:extLst>
              <a:ext uri="{FF2B5EF4-FFF2-40B4-BE49-F238E27FC236}">
                <a16:creationId xmlns:a16="http://schemas.microsoft.com/office/drawing/2014/main" id="{C895B2F3-A3EF-CB46-B557-7C8737C7E39F}"/>
              </a:ext>
            </a:extLst>
          </p:cNvPr>
          <p:cNvCxnSpPr>
            <a:cxnSpLocks/>
          </p:cNvCxnSpPr>
          <p:nvPr userDrawn="1"/>
        </p:nvCxnSpPr>
        <p:spPr>
          <a:xfrm>
            <a:off x="1253758" y="1454453"/>
            <a:ext cx="2508989" cy="1060860"/>
          </a:xfrm>
          <a:prstGeom prst="bentConnector2">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5" name="Text Placeholder 13">
            <a:extLst>
              <a:ext uri="{FF2B5EF4-FFF2-40B4-BE49-F238E27FC236}">
                <a16:creationId xmlns:a16="http://schemas.microsoft.com/office/drawing/2014/main" id="{309376AB-51FE-6840-AE30-BBDCE7D781EA}"/>
              </a:ext>
            </a:extLst>
          </p:cNvPr>
          <p:cNvSpPr>
            <a:spLocks noGrp="1"/>
          </p:cNvSpPr>
          <p:nvPr>
            <p:ph type="body" sz="quarter" idx="12"/>
          </p:nvPr>
        </p:nvSpPr>
        <p:spPr>
          <a:xfrm>
            <a:off x="7238468" y="2810962"/>
            <a:ext cx="1567275" cy="1002095"/>
          </a:xfrm>
          <a:prstGeom prst="rect">
            <a:avLst/>
          </a:prstGeom>
        </p:spPr>
        <p:txBody>
          <a:bodyPr vert="horz" lIns="91430" tIns="45715" rIns="91430" bIns="45715"/>
          <a:lstStyle>
            <a:lvl1pPr marL="0" indent="0">
              <a:buFont typeface="Wingdings" charset="2"/>
              <a:buNone/>
              <a:defRPr sz="800">
                <a:solidFill>
                  <a:schemeClr val="tx1">
                    <a:lumMod val="75000"/>
                    <a:lumOff val="25000"/>
                  </a:schemeClr>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a:t>Click to edit Master text styles</a:t>
            </a:r>
            <a:endParaRPr lang="en-US" dirty="0"/>
          </a:p>
        </p:txBody>
      </p:sp>
      <p:cxnSp>
        <p:nvCxnSpPr>
          <p:cNvPr id="56" name="Elbow Connector 55">
            <a:extLst>
              <a:ext uri="{FF2B5EF4-FFF2-40B4-BE49-F238E27FC236}">
                <a16:creationId xmlns:a16="http://schemas.microsoft.com/office/drawing/2014/main" id="{BB4C099E-0D11-284E-BB9D-A5B9FCFEA3AF}"/>
              </a:ext>
            </a:extLst>
          </p:cNvPr>
          <p:cNvCxnSpPr>
            <a:cxnSpLocks/>
          </p:cNvCxnSpPr>
          <p:nvPr userDrawn="1"/>
        </p:nvCxnSpPr>
        <p:spPr>
          <a:xfrm rot="5400000" flipH="1" flipV="1">
            <a:off x="6942878" y="1772794"/>
            <a:ext cx="807961" cy="2782784"/>
          </a:xfrm>
          <a:prstGeom prst="bentConnector2">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7" name="Text Placeholder 13">
            <a:extLst>
              <a:ext uri="{FF2B5EF4-FFF2-40B4-BE49-F238E27FC236}">
                <a16:creationId xmlns:a16="http://schemas.microsoft.com/office/drawing/2014/main" id="{F9EBC7DE-ADFE-F940-B1AE-83256CBFD409}"/>
              </a:ext>
            </a:extLst>
          </p:cNvPr>
          <p:cNvSpPr>
            <a:spLocks noGrp="1"/>
          </p:cNvSpPr>
          <p:nvPr>
            <p:ph type="body" sz="quarter" idx="13"/>
          </p:nvPr>
        </p:nvSpPr>
        <p:spPr>
          <a:xfrm>
            <a:off x="6082409" y="1392766"/>
            <a:ext cx="1567275" cy="1002095"/>
          </a:xfrm>
          <a:prstGeom prst="rect">
            <a:avLst/>
          </a:prstGeom>
        </p:spPr>
        <p:txBody>
          <a:bodyPr vert="horz" lIns="91430" tIns="45715" rIns="91430" bIns="45715"/>
          <a:lstStyle>
            <a:lvl1pPr marL="0" indent="0">
              <a:buFont typeface="Wingdings" charset="2"/>
              <a:buNone/>
              <a:defRPr sz="800">
                <a:solidFill>
                  <a:schemeClr val="tx1">
                    <a:lumMod val="75000"/>
                    <a:lumOff val="25000"/>
                  </a:schemeClr>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a:t>Click to edit Master text styles</a:t>
            </a:r>
            <a:endParaRPr lang="en-US" dirty="0"/>
          </a:p>
        </p:txBody>
      </p:sp>
      <p:cxnSp>
        <p:nvCxnSpPr>
          <p:cNvPr id="58" name="Elbow Connector 57">
            <a:extLst>
              <a:ext uri="{FF2B5EF4-FFF2-40B4-BE49-F238E27FC236}">
                <a16:creationId xmlns:a16="http://schemas.microsoft.com/office/drawing/2014/main" id="{7FD92770-1C8F-FF4D-8143-664E4F8DD98F}"/>
              </a:ext>
            </a:extLst>
          </p:cNvPr>
          <p:cNvCxnSpPr>
            <a:cxnSpLocks/>
          </p:cNvCxnSpPr>
          <p:nvPr userDrawn="1"/>
        </p:nvCxnSpPr>
        <p:spPr>
          <a:xfrm rot="5400000" flipH="1" flipV="1">
            <a:off x="5888352" y="848566"/>
            <a:ext cx="1180255" cy="2153243"/>
          </a:xfrm>
          <a:prstGeom prst="bentConnector2">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5" name="Picture 64">
            <a:extLst>
              <a:ext uri="{FF2B5EF4-FFF2-40B4-BE49-F238E27FC236}">
                <a16:creationId xmlns:a16="http://schemas.microsoft.com/office/drawing/2014/main" id="{E8236785-5D74-EA44-A904-4F94F77BC76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027943" y="4609505"/>
            <a:ext cx="1767403" cy="507687"/>
          </a:xfrm>
          <a:prstGeom prst="rect">
            <a:avLst/>
          </a:prstGeom>
        </p:spPr>
      </p:pic>
      <p:sp>
        <p:nvSpPr>
          <p:cNvPr id="66" name="Rectangle 65">
            <a:extLst>
              <a:ext uri="{FF2B5EF4-FFF2-40B4-BE49-F238E27FC236}">
                <a16:creationId xmlns:a16="http://schemas.microsoft.com/office/drawing/2014/main" id="{62D1C18A-FAFB-504E-A626-AEEB94A3FC5D}"/>
              </a:ext>
            </a:extLst>
          </p:cNvPr>
          <p:cNvSpPr/>
          <p:nvPr userDrawn="1"/>
        </p:nvSpPr>
        <p:spPr>
          <a:xfrm>
            <a:off x="3" y="281602"/>
            <a:ext cx="138043" cy="636881"/>
          </a:xfrm>
          <a:prstGeom prst="rect">
            <a:avLst/>
          </a:prstGeom>
          <a:solidFill>
            <a:srgbClr val="183622"/>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24"/>
            <a:endParaRPr lang="en-US" sz="1800">
              <a:solidFill>
                <a:prstClr val="white"/>
              </a:solidFill>
            </a:endParaRPr>
          </a:p>
        </p:txBody>
      </p:sp>
      <p:pic>
        <p:nvPicPr>
          <p:cNvPr id="68" name="Picture 67">
            <a:extLst>
              <a:ext uri="{FF2B5EF4-FFF2-40B4-BE49-F238E27FC236}">
                <a16:creationId xmlns:a16="http://schemas.microsoft.com/office/drawing/2014/main" id="{1E99E279-9C81-DD45-9DF4-17AEBFAA139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506184" y="2544897"/>
            <a:ext cx="513124" cy="513124"/>
          </a:xfrm>
          <a:prstGeom prst="rect">
            <a:avLst/>
          </a:prstGeom>
        </p:spPr>
      </p:pic>
      <p:pic>
        <p:nvPicPr>
          <p:cNvPr id="69" name="Picture 68">
            <a:extLst>
              <a:ext uri="{FF2B5EF4-FFF2-40B4-BE49-F238E27FC236}">
                <a16:creationId xmlns:a16="http://schemas.microsoft.com/office/drawing/2014/main" id="{F8F7693A-7EF1-D145-A590-3C33F71B664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133462" y="2544363"/>
            <a:ext cx="513124" cy="513124"/>
          </a:xfrm>
          <a:prstGeom prst="rect">
            <a:avLst/>
          </a:prstGeom>
        </p:spPr>
      </p:pic>
      <p:pic>
        <p:nvPicPr>
          <p:cNvPr id="70" name="Picture 69">
            <a:extLst>
              <a:ext uri="{FF2B5EF4-FFF2-40B4-BE49-F238E27FC236}">
                <a16:creationId xmlns:a16="http://schemas.microsoft.com/office/drawing/2014/main" id="{CC6C1812-A4E8-094F-8779-BFDF042F7DFB}"/>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978409" y="3599745"/>
            <a:ext cx="513124" cy="513124"/>
          </a:xfrm>
          <a:prstGeom prst="rect">
            <a:avLst/>
          </a:prstGeom>
        </p:spPr>
      </p:pic>
      <p:pic>
        <p:nvPicPr>
          <p:cNvPr id="71" name="Picture 70">
            <a:extLst>
              <a:ext uri="{FF2B5EF4-FFF2-40B4-BE49-F238E27FC236}">
                <a16:creationId xmlns:a16="http://schemas.microsoft.com/office/drawing/2014/main" id="{6E853030-80CE-1949-A474-EB4EE5D4331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698902" y="3599745"/>
            <a:ext cx="513124" cy="513124"/>
          </a:xfrm>
          <a:prstGeom prst="rect">
            <a:avLst/>
          </a:prstGeom>
        </p:spPr>
      </p:pic>
    </p:spTree>
    <p:extLst>
      <p:ext uri="{BB962C8B-B14F-4D97-AF65-F5344CB8AC3E}">
        <p14:creationId xmlns:p14="http://schemas.microsoft.com/office/powerpoint/2010/main" val="22579366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Pie graph">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EDE53E9-5116-724B-905D-6786E8E36362}"/>
              </a:ext>
            </a:extLst>
          </p:cNvPr>
          <p:cNvSpPr>
            <a:spLocks noGrp="1"/>
          </p:cNvSpPr>
          <p:nvPr>
            <p:ph type="title"/>
          </p:nvPr>
        </p:nvSpPr>
        <p:spPr>
          <a:xfrm>
            <a:off x="316072" y="297878"/>
            <a:ext cx="8215976" cy="857250"/>
          </a:xfrm>
          <a:prstGeom prst="rect">
            <a:avLst/>
          </a:prstGeom>
        </p:spPr>
        <p:txBody>
          <a:bodyPr vert="horz"/>
          <a:lstStyle>
            <a:lvl1pPr algn="l">
              <a:defRPr sz="3200">
                <a:solidFill>
                  <a:schemeClr val="tx1">
                    <a:lumMod val="75000"/>
                    <a:lumOff val="25000"/>
                  </a:schemeClr>
                </a:solidFill>
                <a:latin typeface="Arial"/>
                <a:cs typeface="Arial"/>
              </a:defRPr>
            </a:lvl1pPr>
          </a:lstStyle>
          <a:p>
            <a:r>
              <a:rPr lang="en-AU" dirty="0"/>
              <a:t>Click to edit Master title style</a:t>
            </a:r>
            <a:endParaRPr lang="en-US" dirty="0"/>
          </a:p>
        </p:txBody>
      </p:sp>
      <p:pic>
        <p:nvPicPr>
          <p:cNvPr id="16" name="Picture 15">
            <a:extLst>
              <a:ext uri="{FF2B5EF4-FFF2-40B4-BE49-F238E27FC236}">
                <a16:creationId xmlns:a16="http://schemas.microsoft.com/office/drawing/2014/main" id="{6BD68444-F7D1-764F-9171-A2E98AAF36C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18707" y="4650190"/>
            <a:ext cx="1582963" cy="387530"/>
          </a:xfrm>
          <a:prstGeom prst="rect">
            <a:avLst/>
          </a:prstGeom>
        </p:spPr>
      </p:pic>
      <p:pic>
        <p:nvPicPr>
          <p:cNvPr id="37" name="Picture 36">
            <a:extLst>
              <a:ext uri="{FF2B5EF4-FFF2-40B4-BE49-F238E27FC236}">
                <a16:creationId xmlns:a16="http://schemas.microsoft.com/office/drawing/2014/main" id="{E8120DBE-B333-CA41-9233-8EDFD668238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027943" y="4609505"/>
            <a:ext cx="1767403" cy="507687"/>
          </a:xfrm>
          <a:prstGeom prst="rect">
            <a:avLst/>
          </a:prstGeom>
        </p:spPr>
      </p:pic>
      <p:sp>
        <p:nvSpPr>
          <p:cNvPr id="38" name="Rectangle 37">
            <a:extLst>
              <a:ext uri="{FF2B5EF4-FFF2-40B4-BE49-F238E27FC236}">
                <a16:creationId xmlns:a16="http://schemas.microsoft.com/office/drawing/2014/main" id="{FA34E8BD-8BEC-644F-82E2-5D6ECD18B10B}"/>
              </a:ext>
            </a:extLst>
          </p:cNvPr>
          <p:cNvSpPr/>
          <p:nvPr userDrawn="1"/>
        </p:nvSpPr>
        <p:spPr>
          <a:xfrm>
            <a:off x="3" y="281602"/>
            <a:ext cx="138043" cy="636881"/>
          </a:xfrm>
          <a:prstGeom prst="rect">
            <a:avLst/>
          </a:prstGeom>
          <a:solidFill>
            <a:srgbClr val="183622"/>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24"/>
            <a:endParaRPr lang="en-US" sz="1800">
              <a:solidFill>
                <a:prstClr val="white"/>
              </a:solidFill>
            </a:endParaRPr>
          </a:p>
        </p:txBody>
      </p:sp>
      <p:graphicFrame>
        <p:nvGraphicFramePr>
          <p:cNvPr id="39" name="Chart 38">
            <a:extLst>
              <a:ext uri="{FF2B5EF4-FFF2-40B4-BE49-F238E27FC236}">
                <a16:creationId xmlns:a16="http://schemas.microsoft.com/office/drawing/2014/main" id="{55FB432F-81D1-6646-AE19-23EB09D7C6AF}"/>
              </a:ext>
            </a:extLst>
          </p:cNvPr>
          <p:cNvGraphicFramePr/>
          <p:nvPr userDrawn="1"/>
        </p:nvGraphicFramePr>
        <p:xfrm>
          <a:off x="358217" y="1272217"/>
          <a:ext cx="2610633" cy="309407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Chart 39">
            <a:extLst>
              <a:ext uri="{FF2B5EF4-FFF2-40B4-BE49-F238E27FC236}">
                <a16:creationId xmlns:a16="http://schemas.microsoft.com/office/drawing/2014/main" id="{14313F49-077D-F84E-839B-0168104AE6AA}"/>
              </a:ext>
            </a:extLst>
          </p:cNvPr>
          <p:cNvGraphicFramePr/>
          <p:nvPr userDrawn="1"/>
        </p:nvGraphicFramePr>
        <p:xfrm>
          <a:off x="3153387" y="1272217"/>
          <a:ext cx="2811451" cy="309407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1" name="Content Placeholder 7">
            <a:extLst>
              <a:ext uri="{FF2B5EF4-FFF2-40B4-BE49-F238E27FC236}">
                <a16:creationId xmlns:a16="http://schemas.microsoft.com/office/drawing/2014/main" id="{587C177A-2573-0B4F-818D-1D244E97F28E}"/>
              </a:ext>
            </a:extLst>
          </p:cNvPr>
          <p:cNvGraphicFramePr>
            <a:graphicFrameLocks/>
          </p:cNvGraphicFramePr>
          <p:nvPr userDrawn="1"/>
        </p:nvGraphicFramePr>
        <p:xfrm>
          <a:off x="6095098" y="1272217"/>
          <a:ext cx="2660324" cy="3094073"/>
        </p:xfrm>
        <a:graphic>
          <a:graphicData uri="http://schemas.openxmlformats.org/drawingml/2006/chart">
            <c:chart xmlns:c="http://schemas.openxmlformats.org/drawingml/2006/chart" xmlns:r="http://schemas.openxmlformats.org/officeDocument/2006/relationships" r:id="rId7"/>
          </a:graphicData>
        </a:graphic>
      </p:graphicFrame>
      <p:pic>
        <p:nvPicPr>
          <p:cNvPr id="42" name="Picture 41">
            <a:extLst>
              <a:ext uri="{FF2B5EF4-FFF2-40B4-BE49-F238E27FC236}">
                <a16:creationId xmlns:a16="http://schemas.microsoft.com/office/drawing/2014/main" id="{ABE4EA5B-260A-374D-A460-788111A24BD1}"/>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411621" y="2573704"/>
            <a:ext cx="503827" cy="503826"/>
          </a:xfrm>
          <a:prstGeom prst="rect">
            <a:avLst/>
          </a:prstGeom>
        </p:spPr>
      </p:pic>
      <p:pic>
        <p:nvPicPr>
          <p:cNvPr id="43" name="Picture 42">
            <a:extLst>
              <a:ext uri="{FF2B5EF4-FFF2-40B4-BE49-F238E27FC236}">
                <a16:creationId xmlns:a16="http://schemas.microsoft.com/office/drawing/2014/main" id="{3377C77B-372C-2940-93FE-AAA0FB2E4304}"/>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4312117" y="2582350"/>
            <a:ext cx="493988" cy="493988"/>
          </a:xfrm>
          <a:prstGeom prst="rect">
            <a:avLst/>
          </a:prstGeom>
        </p:spPr>
      </p:pic>
      <p:pic>
        <p:nvPicPr>
          <p:cNvPr id="44" name="Picture 43">
            <a:extLst>
              <a:ext uri="{FF2B5EF4-FFF2-40B4-BE49-F238E27FC236}">
                <a16:creationId xmlns:a16="http://schemas.microsoft.com/office/drawing/2014/main" id="{B80F7D38-27A5-D84C-B031-51E6BF5164D8}"/>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7174539" y="2582354"/>
            <a:ext cx="501443" cy="501443"/>
          </a:xfrm>
          <a:prstGeom prst="rect">
            <a:avLst/>
          </a:prstGeom>
        </p:spPr>
      </p:pic>
    </p:spTree>
    <p:extLst>
      <p:ext uri="{BB962C8B-B14F-4D97-AF65-F5344CB8AC3E}">
        <p14:creationId xmlns:p14="http://schemas.microsoft.com/office/powerpoint/2010/main" val="23627066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Bar graph">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13">
            <a:extLst>
              <a:ext uri="{FF2B5EF4-FFF2-40B4-BE49-F238E27FC236}">
                <a16:creationId xmlns:a16="http://schemas.microsoft.com/office/drawing/2014/main" id="{FC9DCBA8-FA16-0541-B6FB-8BA09392C4E4}"/>
              </a:ext>
            </a:extLst>
          </p:cNvPr>
          <p:cNvSpPr>
            <a:spLocks noGrp="1"/>
          </p:cNvSpPr>
          <p:nvPr>
            <p:ph type="body" sz="quarter" idx="10"/>
          </p:nvPr>
        </p:nvSpPr>
        <p:spPr>
          <a:xfrm>
            <a:off x="316073" y="1264506"/>
            <a:ext cx="3200955" cy="3098854"/>
          </a:xfrm>
          <a:prstGeom prst="rect">
            <a:avLst/>
          </a:prstGeom>
        </p:spPr>
        <p:txBody>
          <a:bodyPr vert="horz"/>
          <a:lstStyle>
            <a:lvl1pPr marL="0" indent="0">
              <a:buFont typeface="Wingdings" charset="2"/>
              <a:buNone/>
              <a:defRPr sz="2000">
                <a:solidFill>
                  <a:schemeClr val="tx1">
                    <a:lumMod val="75000"/>
                    <a:lumOff val="25000"/>
                  </a:schemeClr>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a:t>Click to edit Master text styles</a:t>
            </a:r>
            <a:endParaRPr lang="en-US" dirty="0"/>
          </a:p>
        </p:txBody>
      </p:sp>
      <p:sp>
        <p:nvSpPr>
          <p:cNvPr id="10" name="Title 10">
            <a:extLst>
              <a:ext uri="{FF2B5EF4-FFF2-40B4-BE49-F238E27FC236}">
                <a16:creationId xmlns:a16="http://schemas.microsoft.com/office/drawing/2014/main" id="{B947D514-4DD4-F449-973B-DE6175A18470}"/>
              </a:ext>
            </a:extLst>
          </p:cNvPr>
          <p:cNvSpPr>
            <a:spLocks noGrp="1"/>
          </p:cNvSpPr>
          <p:nvPr>
            <p:ph type="title"/>
          </p:nvPr>
        </p:nvSpPr>
        <p:spPr>
          <a:xfrm>
            <a:off x="316072" y="297878"/>
            <a:ext cx="8215976" cy="857250"/>
          </a:xfrm>
          <a:prstGeom prst="rect">
            <a:avLst/>
          </a:prstGeom>
        </p:spPr>
        <p:txBody>
          <a:bodyPr vert="horz"/>
          <a:lstStyle>
            <a:lvl1pPr algn="l">
              <a:defRPr sz="3200">
                <a:solidFill>
                  <a:schemeClr val="tx1">
                    <a:lumMod val="75000"/>
                    <a:lumOff val="25000"/>
                  </a:schemeClr>
                </a:solidFill>
                <a:latin typeface="Arial"/>
                <a:cs typeface="Arial"/>
              </a:defRPr>
            </a:lvl1pPr>
          </a:lstStyle>
          <a:p>
            <a:r>
              <a:rPr lang="en-AU" dirty="0"/>
              <a:t>Click to edit Master title style</a:t>
            </a:r>
            <a:endParaRPr lang="en-US" dirty="0"/>
          </a:p>
        </p:txBody>
      </p:sp>
      <p:pic>
        <p:nvPicPr>
          <p:cNvPr id="15" name="Picture 14">
            <a:extLst>
              <a:ext uri="{FF2B5EF4-FFF2-40B4-BE49-F238E27FC236}">
                <a16:creationId xmlns:a16="http://schemas.microsoft.com/office/drawing/2014/main" id="{11D4344C-8F63-5442-A602-2997590682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18707" y="4650190"/>
            <a:ext cx="1582963" cy="387530"/>
          </a:xfrm>
          <a:prstGeom prst="rect">
            <a:avLst/>
          </a:prstGeom>
        </p:spPr>
      </p:pic>
      <p:pic>
        <p:nvPicPr>
          <p:cNvPr id="24" name="Picture 23">
            <a:extLst>
              <a:ext uri="{FF2B5EF4-FFF2-40B4-BE49-F238E27FC236}">
                <a16:creationId xmlns:a16="http://schemas.microsoft.com/office/drawing/2014/main" id="{D44B02EE-1A43-3947-B85A-F409F8D0766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027943" y="4609505"/>
            <a:ext cx="1767403" cy="507687"/>
          </a:xfrm>
          <a:prstGeom prst="rect">
            <a:avLst/>
          </a:prstGeom>
        </p:spPr>
      </p:pic>
      <p:sp>
        <p:nvSpPr>
          <p:cNvPr id="25" name="Rectangle 24">
            <a:extLst>
              <a:ext uri="{FF2B5EF4-FFF2-40B4-BE49-F238E27FC236}">
                <a16:creationId xmlns:a16="http://schemas.microsoft.com/office/drawing/2014/main" id="{FA1F6E82-F390-8845-A61F-0D9C64F1030A}"/>
              </a:ext>
            </a:extLst>
          </p:cNvPr>
          <p:cNvSpPr/>
          <p:nvPr userDrawn="1"/>
        </p:nvSpPr>
        <p:spPr>
          <a:xfrm>
            <a:off x="3865218" y="1264508"/>
            <a:ext cx="5278784" cy="3296451"/>
          </a:xfrm>
          <a:prstGeom prst="rect">
            <a:avLst/>
          </a:prstGeom>
          <a:solidFill>
            <a:srgbClr val="47A267">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4"/>
            <a:endParaRPr lang="en-US" sz="1800" dirty="0">
              <a:solidFill>
                <a:prstClr val="white"/>
              </a:solidFill>
            </a:endParaRPr>
          </a:p>
        </p:txBody>
      </p:sp>
      <p:graphicFrame>
        <p:nvGraphicFramePr>
          <p:cNvPr id="26" name="Content Placeholder 3">
            <a:extLst>
              <a:ext uri="{FF2B5EF4-FFF2-40B4-BE49-F238E27FC236}">
                <a16:creationId xmlns:a16="http://schemas.microsoft.com/office/drawing/2014/main" id="{828EDDA1-2C00-3E4F-9756-DC1A20A1FA20}"/>
              </a:ext>
            </a:extLst>
          </p:cNvPr>
          <p:cNvGraphicFramePr>
            <a:graphicFrameLocks/>
          </p:cNvGraphicFramePr>
          <p:nvPr userDrawn="1"/>
        </p:nvGraphicFramePr>
        <p:xfrm>
          <a:off x="4076062" y="1421895"/>
          <a:ext cx="4699671" cy="2794937"/>
        </p:xfrm>
        <a:graphic>
          <a:graphicData uri="http://schemas.openxmlformats.org/drawingml/2006/chart">
            <c:chart xmlns:c="http://schemas.openxmlformats.org/drawingml/2006/chart" xmlns:r="http://schemas.openxmlformats.org/officeDocument/2006/relationships" r:id="rId5"/>
          </a:graphicData>
        </a:graphic>
      </p:graphicFrame>
      <p:sp>
        <p:nvSpPr>
          <p:cNvPr id="27" name="Rectangle 26">
            <a:extLst>
              <a:ext uri="{FF2B5EF4-FFF2-40B4-BE49-F238E27FC236}">
                <a16:creationId xmlns:a16="http://schemas.microsoft.com/office/drawing/2014/main" id="{F6033A38-220A-6247-A077-A6178D68F396}"/>
              </a:ext>
            </a:extLst>
          </p:cNvPr>
          <p:cNvSpPr/>
          <p:nvPr userDrawn="1"/>
        </p:nvSpPr>
        <p:spPr>
          <a:xfrm>
            <a:off x="3" y="281602"/>
            <a:ext cx="138043" cy="636881"/>
          </a:xfrm>
          <a:prstGeom prst="rect">
            <a:avLst/>
          </a:prstGeom>
          <a:solidFill>
            <a:srgbClr val="183622"/>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24"/>
            <a:endParaRPr lang="en-US" sz="1800">
              <a:solidFill>
                <a:prstClr val="white"/>
              </a:solidFill>
            </a:endParaRPr>
          </a:p>
        </p:txBody>
      </p:sp>
    </p:spTree>
    <p:extLst>
      <p:ext uri="{BB962C8B-B14F-4D97-AF65-F5344CB8AC3E}">
        <p14:creationId xmlns:p14="http://schemas.microsoft.com/office/powerpoint/2010/main" val="29934586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303877" y="315592"/>
            <a:ext cx="1879682" cy="369332"/>
          </a:xfrm>
          <a:prstGeom prst="rect">
            <a:avLst/>
          </a:prstGeom>
        </p:spPr>
        <p:txBody>
          <a:bodyPr wrap="none" lIns="0">
            <a:spAutoFit/>
          </a:bodyPr>
          <a:lstStyle>
            <a:lvl1pPr marL="0" indent="0">
              <a:buNone/>
              <a:defRPr sz="2000" b="1"/>
            </a:lvl1pPr>
            <a:lvl2pPr marL="457189" indent="0">
              <a:buNone/>
              <a:defRPr sz="1500"/>
            </a:lvl2pPr>
            <a:lvl3pPr marL="914378" indent="0">
              <a:buNone/>
              <a:defRPr sz="1500"/>
            </a:lvl3pPr>
            <a:lvl4pPr marL="1371566" indent="0">
              <a:buNone/>
              <a:defRPr sz="1500"/>
            </a:lvl4pPr>
            <a:lvl5pPr marL="1828754" indent="0">
              <a:buNone/>
              <a:defRPr sz="1500"/>
            </a:lvl5pPr>
          </a:lstStyle>
          <a:p>
            <a:pPr lvl="0"/>
            <a:r>
              <a:rPr lang="en-AU" dirty="0"/>
              <a:t>Placeholder Title</a:t>
            </a:r>
            <a:endParaRPr lang="en-US" dirty="0"/>
          </a:p>
        </p:txBody>
      </p:sp>
      <p:sp>
        <p:nvSpPr>
          <p:cNvPr id="9" name="Text Placeholder 7"/>
          <p:cNvSpPr>
            <a:spLocks noGrp="1"/>
          </p:cNvSpPr>
          <p:nvPr>
            <p:ph type="body" sz="quarter" idx="11" hasCustomPrompt="1"/>
          </p:nvPr>
        </p:nvSpPr>
        <p:spPr>
          <a:xfrm>
            <a:off x="303877" y="949734"/>
            <a:ext cx="2137958" cy="1096780"/>
          </a:xfrm>
          <a:prstGeom prst="rect">
            <a:avLst/>
          </a:prstGeom>
        </p:spPr>
        <p:txBody>
          <a:bodyPr wrap="square" lIns="0">
            <a:noAutofit/>
          </a:bodyPr>
          <a:lstStyle>
            <a:lvl1pPr marL="0" indent="0">
              <a:buNone/>
              <a:defRPr sz="1100" b="0"/>
            </a:lvl1pPr>
            <a:lvl2pPr marL="457189" indent="0">
              <a:buNone/>
              <a:defRPr sz="1500"/>
            </a:lvl2pPr>
            <a:lvl3pPr marL="914378" indent="0">
              <a:buNone/>
              <a:defRPr sz="1500"/>
            </a:lvl3pPr>
            <a:lvl4pPr marL="1371566" indent="0">
              <a:buNone/>
              <a:defRPr sz="1500"/>
            </a:lvl4pPr>
            <a:lvl5pPr marL="1828754" indent="0">
              <a:buNone/>
              <a:defRPr sz="1500"/>
            </a:lvl5pPr>
          </a:lstStyle>
          <a:p>
            <a:pPr lvl="0"/>
            <a:r>
              <a:rPr lang="en-AU" dirty="0" err="1"/>
              <a:t>Lorem</a:t>
            </a:r>
            <a:r>
              <a:rPr lang="en-AU" dirty="0"/>
              <a:t> </a:t>
            </a:r>
            <a:r>
              <a:rPr lang="en-AU" dirty="0" err="1"/>
              <a:t>ipsum</a:t>
            </a:r>
            <a:r>
              <a:rPr lang="en-AU" dirty="0"/>
              <a:t> </a:t>
            </a:r>
            <a:r>
              <a:rPr lang="en-AU" dirty="0" err="1"/>
              <a:t>dolor</a:t>
            </a:r>
            <a:r>
              <a:rPr lang="en-AU" dirty="0"/>
              <a:t> sit</a:t>
            </a:r>
            <a:r>
              <a:rPr lang="mr-IN" dirty="0"/>
              <a:t>…</a:t>
            </a:r>
            <a:endParaRPr lang="en-US" dirty="0"/>
          </a:p>
        </p:txBody>
      </p:sp>
    </p:spTree>
    <p:extLst>
      <p:ext uri="{BB962C8B-B14F-4D97-AF65-F5344CB8AC3E}">
        <p14:creationId xmlns:p14="http://schemas.microsoft.com/office/powerpoint/2010/main" val="3733378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ll-Out Quote/Statement 4">
    <p:spTree>
      <p:nvGrpSpPr>
        <p:cNvPr id="1" name=""/>
        <p:cNvGrpSpPr/>
        <p:nvPr/>
      </p:nvGrpSpPr>
      <p:grpSpPr>
        <a:xfrm>
          <a:off x="0" y="0"/>
          <a:ext cx="0" cy="0"/>
          <a:chOff x="0" y="0"/>
          <a:chExt cx="0" cy="0"/>
        </a:xfrm>
      </p:grpSpPr>
      <p:sp>
        <p:nvSpPr>
          <p:cNvPr id="6" name="Text Placeholder 13"/>
          <p:cNvSpPr>
            <a:spLocks noGrp="1"/>
          </p:cNvSpPr>
          <p:nvPr>
            <p:ph type="body" sz="quarter" idx="10" hasCustomPrompt="1"/>
          </p:nvPr>
        </p:nvSpPr>
        <p:spPr>
          <a:xfrm>
            <a:off x="2322000" y="1557274"/>
            <a:ext cx="4500000" cy="1457455"/>
          </a:xfrm>
          <a:prstGeom prst="rect">
            <a:avLst/>
          </a:prstGeom>
          <a:noFill/>
        </p:spPr>
        <p:txBody>
          <a:bodyPr vert="horz" lIns="360000" tIns="216000" rIns="360000" bIns="252000" anchor="ctr">
            <a:spAutoFit/>
          </a:bodyPr>
          <a:lstStyle>
            <a:lvl1pPr marL="0" indent="0" algn="ctr">
              <a:spcBef>
                <a:spcPts val="0"/>
              </a:spcBef>
              <a:buNone/>
              <a:defRPr sz="3200">
                <a:solidFill>
                  <a:schemeClr val="bg1"/>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a:t>Pull-out Quote / Statement</a:t>
            </a:r>
            <a:endParaRPr lang="en-US" dirty="0"/>
          </a:p>
        </p:txBody>
      </p:sp>
      <p:sp>
        <p:nvSpPr>
          <p:cNvPr id="7" name="Rectangle 6">
            <a:extLst>
              <a:ext uri="{FF2B5EF4-FFF2-40B4-BE49-F238E27FC236}">
                <a16:creationId xmlns:a16="http://schemas.microsoft.com/office/drawing/2014/main" id="{650A5AC0-3347-4239-9DED-ADE8C67BFC8A}"/>
              </a:ext>
            </a:extLst>
          </p:cNvPr>
          <p:cNvSpPr/>
          <p:nvPr userDrawn="1"/>
        </p:nvSpPr>
        <p:spPr>
          <a:xfrm>
            <a:off x="0" y="4572000"/>
            <a:ext cx="9144000"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1" dirty="0"/>
              <a:t>v</a:t>
            </a:r>
          </a:p>
        </p:txBody>
      </p:sp>
      <p:cxnSp>
        <p:nvCxnSpPr>
          <p:cNvPr id="10" name="Straight Connector 9">
            <a:extLst>
              <a:ext uri="{FF2B5EF4-FFF2-40B4-BE49-F238E27FC236}">
                <a16:creationId xmlns:a16="http://schemas.microsoft.com/office/drawing/2014/main" id="{4D6AD917-9370-4F77-8950-C4B6ED6B7914}"/>
              </a:ext>
            </a:extLst>
          </p:cNvPr>
          <p:cNvCxnSpPr>
            <a:cxnSpLocks/>
          </p:cNvCxnSpPr>
          <p:nvPr userDrawn="1"/>
        </p:nvCxnSpPr>
        <p:spPr>
          <a:xfrm>
            <a:off x="0" y="4572000"/>
            <a:ext cx="9144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9" name="Picture 8" descr="A picture containing diagram&#10;&#10;Description automatically generated">
            <a:extLst>
              <a:ext uri="{FF2B5EF4-FFF2-40B4-BE49-F238E27FC236}">
                <a16:creationId xmlns:a16="http://schemas.microsoft.com/office/drawing/2014/main" id="{738E0CB9-D196-4F3D-A196-94B8F335CD9A}"/>
              </a:ext>
            </a:extLst>
          </p:cNvPr>
          <p:cNvPicPr>
            <a:picLocks noChangeAspect="1"/>
          </p:cNvPicPr>
          <p:nvPr userDrawn="1"/>
        </p:nvPicPr>
        <p:blipFill>
          <a:blip r:embed="rId2"/>
          <a:stretch>
            <a:fillRect/>
          </a:stretch>
        </p:blipFill>
        <p:spPr>
          <a:xfrm>
            <a:off x="7879405" y="4679084"/>
            <a:ext cx="1126702" cy="357337"/>
          </a:xfrm>
          <a:prstGeom prst="rect">
            <a:avLst/>
          </a:prstGeom>
        </p:spPr>
      </p:pic>
    </p:spTree>
    <p:extLst>
      <p:ext uri="{BB962C8B-B14F-4D97-AF65-F5344CB8AC3E}">
        <p14:creationId xmlns:p14="http://schemas.microsoft.com/office/powerpoint/2010/main" val="265871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and Text">
    <p:spTree>
      <p:nvGrpSpPr>
        <p:cNvPr id="1" name=""/>
        <p:cNvGrpSpPr/>
        <p:nvPr/>
      </p:nvGrpSpPr>
      <p:grpSpPr>
        <a:xfrm>
          <a:off x="0" y="0"/>
          <a:ext cx="0" cy="0"/>
          <a:chOff x="0" y="0"/>
          <a:chExt cx="0" cy="0"/>
        </a:xfrm>
      </p:grpSpPr>
      <p:sp>
        <p:nvSpPr>
          <p:cNvPr id="9" name="Text Placeholder 13">
            <a:extLst>
              <a:ext uri="{FF2B5EF4-FFF2-40B4-BE49-F238E27FC236}">
                <a16:creationId xmlns:a16="http://schemas.microsoft.com/office/drawing/2014/main" id="{F4CE5F8B-BEF2-B14A-BB48-5F256822F1EC}"/>
              </a:ext>
            </a:extLst>
          </p:cNvPr>
          <p:cNvSpPr>
            <a:spLocks noGrp="1"/>
          </p:cNvSpPr>
          <p:nvPr>
            <p:ph type="body" sz="quarter" idx="10"/>
          </p:nvPr>
        </p:nvSpPr>
        <p:spPr>
          <a:xfrm>
            <a:off x="316073" y="1264506"/>
            <a:ext cx="8236857" cy="3098854"/>
          </a:xfrm>
          <a:prstGeom prst="rect">
            <a:avLst/>
          </a:prstGeom>
        </p:spPr>
        <p:txBody>
          <a:bodyPr vert="horz" lIns="91430" tIns="45715" rIns="91430" bIns="45715"/>
          <a:lstStyle>
            <a:lvl1pPr marL="0" indent="0">
              <a:buNone/>
              <a:defRPr sz="2000">
                <a:solidFill>
                  <a:schemeClr val="tx1">
                    <a:lumMod val="75000"/>
                    <a:lumOff val="25000"/>
                  </a:schemeClr>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p:txBody>
      </p:sp>
      <p:sp>
        <p:nvSpPr>
          <p:cNvPr id="10" name="Title 10">
            <a:extLst>
              <a:ext uri="{FF2B5EF4-FFF2-40B4-BE49-F238E27FC236}">
                <a16:creationId xmlns:a16="http://schemas.microsoft.com/office/drawing/2014/main" id="{EAE8A82C-C6C7-AF47-905D-05B46520E680}"/>
              </a:ext>
            </a:extLst>
          </p:cNvPr>
          <p:cNvSpPr>
            <a:spLocks noGrp="1"/>
          </p:cNvSpPr>
          <p:nvPr>
            <p:ph type="title" hasCustomPrompt="1"/>
          </p:nvPr>
        </p:nvSpPr>
        <p:spPr>
          <a:xfrm>
            <a:off x="316076" y="297878"/>
            <a:ext cx="8236855" cy="857250"/>
          </a:xfrm>
          <a:prstGeom prst="rect">
            <a:avLst/>
          </a:prstGeom>
        </p:spPr>
        <p:txBody>
          <a:bodyPr vert="horz" lIns="91430" tIns="45715" rIns="91430" bIns="45715"/>
          <a:lstStyle>
            <a:lvl1pPr algn="l">
              <a:defRPr sz="3200">
                <a:solidFill>
                  <a:schemeClr val="accent1"/>
                </a:solidFill>
                <a:latin typeface="Arial"/>
                <a:cs typeface="Arial"/>
              </a:defRPr>
            </a:lvl1pPr>
          </a:lstStyle>
          <a:p>
            <a:r>
              <a:rPr lang="en-AU" dirty="0"/>
              <a:t>Heading</a:t>
            </a:r>
            <a:endParaRPr lang="en-US" dirty="0"/>
          </a:p>
        </p:txBody>
      </p:sp>
      <p:sp>
        <p:nvSpPr>
          <p:cNvPr id="16" name="Rectangle 15">
            <a:extLst>
              <a:ext uri="{FF2B5EF4-FFF2-40B4-BE49-F238E27FC236}">
                <a16:creationId xmlns:a16="http://schemas.microsoft.com/office/drawing/2014/main" id="{0C3F63E4-5DEE-E549-8AD9-DCEB2B8BA78C}"/>
              </a:ext>
            </a:extLst>
          </p:cNvPr>
          <p:cNvSpPr/>
          <p:nvPr userDrawn="1"/>
        </p:nvSpPr>
        <p:spPr>
          <a:xfrm>
            <a:off x="3" y="281599"/>
            <a:ext cx="138043" cy="63688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29" tIns="45716" rIns="91429" bIns="45716" rtlCol="0" anchor="ctr"/>
          <a:lstStyle/>
          <a:p>
            <a:pPr algn="ctr"/>
            <a:endParaRPr lang="en-US" sz="1801"/>
          </a:p>
        </p:txBody>
      </p:sp>
      <p:sp>
        <p:nvSpPr>
          <p:cNvPr id="7" name="Rectangle 6">
            <a:extLst>
              <a:ext uri="{FF2B5EF4-FFF2-40B4-BE49-F238E27FC236}">
                <a16:creationId xmlns:a16="http://schemas.microsoft.com/office/drawing/2014/main" id="{BEDBC90F-E534-4620-B70B-16336F3B49B2}"/>
              </a:ext>
            </a:extLst>
          </p:cNvPr>
          <p:cNvSpPr/>
          <p:nvPr userDrawn="1"/>
        </p:nvSpPr>
        <p:spPr>
          <a:xfrm>
            <a:off x="0" y="4572000"/>
            <a:ext cx="9144000"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1" dirty="0"/>
              <a:t>v</a:t>
            </a:r>
          </a:p>
        </p:txBody>
      </p:sp>
      <p:cxnSp>
        <p:nvCxnSpPr>
          <p:cNvPr id="12" name="Straight Connector 11">
            <a:extLst>
              <a:ext uri="{FF2B5EF4-FFF2-40B4-BE49-F238E27FC236}">
                <a16:creationId xmlns:a16="http://schemas.microsoft.com/office/drawing/2014/main" id="{76A859D3-29AC-45D5-97F5-37B14B979C95}"/>
              </a:ext>
            </a:extLst>
          </p:cNvPr>
          <p:cNvCxnSpPr>
            <a:cxnSpLocks/>
          </p:cNvCxnSpPr>
          <p:nvPr userDrawn="1"/>
        </p:nvCxnSpPr>
        <p:spPr>
          <a:xfrm>
            <a:off x="0" y="4572000"/>
            <a:ext cx="9144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8" name="Picture 7" descr="A picture containing diagram&#10;&#10;Description automatically generated">
            <a:extLst>
              <a:ext uri="{FF2B5EF4-FFF2-40B4-BE49-F238E27FC236}">
                <a16:creationId xmlns:a16="http://schemas.microsoft.com/office/drawing/2014/main" id="{0D5887CA-A5CC-470E-B179-629A7C8AB354}"/>
              </a:ext>
            </a:extLst>
          </p:cNvPr>
          <p:cNvPicPr>
            <a:picLocks noChangeAspect="1"/>
          </p:cNvPicPr>
          <p:nvPr userDrawn="1"/>
        </p:nvPicPr>
        <p:blipFill>
          <a:blip r:embed="rId2"/>
          <a:stretch>
            <a:fillRect/>
          </a:stretch>
        </p:blipFill>
        <p:spPr>
          <a:xfrm>
            <a:off x="7879405" y="4679084"/>
            <a:ext cx="1126702" cy="357337"/>
          </a:xfrm>
          <a:prstGeom prst="rect">
            <a:avLst/>
          </a:prstGeom>
        </p:spPr>
      </p:pic>
    </p:spTree>
    <p:extLst>
      <p:ext uri="{BB962C8B-B14F-4D97-AF65-F5344CB8AC3E}">
        <p14:creationId xmlns:p14="http://schemas.microsoft.com/office/powerpoint/2010/main" val="2769757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age">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38360BC9-78F2-3342-B422-2A05B4559A77}"/>
              </a:ext>
            </a:extLst>
          </p:cNvPr>
          <p:cNvSpPr>
            <a:spLocks noGrp="1"/>
          </p:cNvSpPr>
          <p:nvPr>
            <p:ph type="body" sz="quarter" idx="10"/>
          </p:nvPr>
        </p:nvSpPr>
        <p:spPr>
          <a:xfrm>
            <a:off x="316076" y="1264508"/>
            <a:ext cx="4255927" cy="400099"/>
          </a:xfrm>
          <a:prstGeom prst="rect">
            <a:avLst/>
          </a:prstGeom>
        </p:spPr>
        <p:txBody>
          <a:bodyPr vert="horz" wrap="square" lIns="91430" tIns="45715" rIns="91430" bIns="45715">
            <a:spAutoFit/>
          </a:bodyPr>
          <a:lstStyle>
            <a:lvl1pPr marL="342870" indent="-342870">
              <a:buFont typeface="Wingdings" charset="2"/>
              <a:buChar char="§"/>
              <a:defRPr sz="2000">
                <a:solidFill>
                  <a:schemeClr val="tx1">
                    <a:lumMod val="75000"/>
                    <a:lumOff val="25000"/>
                  </a:schemeClr>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p:txBody>
      </p:sp>
      <p:sp>
        <p:nvSpPr>
          <p:cNvPr id="8" name="Title 10">
            <a:extLst>
              <a:ext uri="{FF2B5EF4-FFF2-40B4-BE49-F238E27FC236}">
                <a16:creationId xmlns:a16="http://schemas.microsoft.com/office/drawing/2014/main" id="{8242FB39-69DF-7E45-ACC5-FC8C1140D990}"/>
              </a:ext>
            </a:extLst>
          </p:cNvPr>
          <p:cNvSpPr>
            <a:spLocks noGrp="1"/>
          </p:cNvSpPr>
          <p:nvPr>
            <p:ph type="title" hasCustomPrompt="1"/>
          </p:nvPr>
        </p:nvSpPr>
        <p:spPr>
          <a:xfrm>
            <a:off x="316074" y="297878"/>
            <a:ext cx="8215977" cy="857250"/>
          </a:xfrm>
          <a:prstGeom prst="rect">
            <a:avLst/>
          </a:prstGeom>
        </p:spPr>
        <p:txBody>
          <a:bodyPr vert="horz" lIns="91430" tIns="45715" rIns="91430" bIns="45715"/>
          <a:lstStyle>
            <a:lvl1pPr algn="l">
              <a:defRPr sz="3200">
                <a:solidFill>
                  <a:schemeClr val="accent1"/>
                </a:solidFill>
                <a:latin typeface="Arial"/>
                <a:cs typeface="Arial"/>
              </a:defRPr>
            </a:lvl1pPr>
          </a:lstStyle>
          <a:p>
            <a:r>
              <a:rPr lang="en-AU" dirty="0"/>
              <a:t>Heading</a:t>
            </a:r>
            <a:endParaRPr lang="en-US" dirty="0"/>
          </a:p>
        </p:txBody>
      </p:sp>
      <p:sp>
        <p:nvSpPr>
          <p:cNvPr id="13" name="Rectangle 12">
            <a:extLst>
              <a:ext uri="{FF2B5EF4-FFF2-40B4-BE49-F238E27FC236}">
                <a16:creationId xmlns:a16="http://schemas.microsoft.com/office/drawing/2014/main" id="{010DFAED-885B-224C-ABA8-F5BAAD161D8E}"/>
              </a:ext>
            </a:extLst>
          </p:cNvPr>
          <p:cNvSpPr/>
          <p:nvPr userDrawn="1"/>
        </p:nvSpPr>
        <p:spPr>
          <a:xfrm>
            <a:off x="3" y="281599"/>
            <a:ext cx="138043" cy="63688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29" tIns="45716" rIns="91429" bIns="45716" rtlCol="0" anchor="ctr"/>
          <a:lstStyle/>
          <a:p>
            <a:pPr algn="ctr"/>
            <a:endParaRPr lang="en-US" sz="1801"/>
          </a:p>
        </p:txBody>
      </p:sp>
      <p:sp>
        <p:nvSpPr>
          <p:cNvPr id="10" name="Rectangle 9">
            <a:extLst>
              <a:ext uri="{FF2B5EF4-FFF2-40B4-BE49-F238E27FC236}">
                <a16:creationId xmlns:a16="http://schemas.microsoft.com/office/drawing/2014/main" id="{79369B0C-DC56-4C94-8BB7-B8945DF79E41}"/>
              </a:ext>
            </a:extLst>
          </p:cNvPr>
          <p:cNvSpPr/>
          <p:nvPr userDrawn="1"/>
        </p:nvSpPr>
        <p:spPr>
          <a:xfrm>
            <a:off x="0" y="4572000"/>
            <a:ext cx="9144000"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1" dirty="0"/>
              <a:t>v</a:t>
            </a:r>
          </a:p>
        </p:txBody>
      </p:sp>
      <p:cxnSp>
        <p:nvCxnSpPr>
          <p:cNvPr id="14" name="Straight Connector 13">
            <a:extLst>
              <a:ext uri="{FF2B5EF4-FFF2-40B4-BE49-F238E27FC236}">
                <a16:creationId xmlns:a16="http://schemas.microsoft.com/office/drawing/2014/main" id="{B7480597-7A62-4D72-96C3-26D0CBA9583A}"/>
              </a:ext>
            </a:extLst>
          </p:cNvPr>
          <p:cNvCxnSpPr>
            <a:cxnSpLocks/>
          </p:cNvCxnSpPr>
          <p:nvPr userDrawn="1"/>
        </p:nvCxnSpPr>
        <p:spPr>
          <a:xfrm>
            <a:off x="0" y="4572000"/>
            <a:ext cx="9144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9" name="Picture 8" descr="A picture containing diagram&#10;&#10;Description automatically generated">
            <a:extLst>
              <a:ext uri="{FF2B5EF4-FFF2-40B4-BE49-F238E27FC236}">
                <a16:creationId xmlns:a16="http://schemas.microsoft.com/office/drawing/2014/main" id="{C4A37FB2-1083-465F-9BA0-6D23F8C7C052}"/>
              </a:ext>
            </a:extLst>
          </p:cNvPr>
          <p:cNvPicPr>
            <a:picLocks noChangeAspect="1"/>
          </p:cNvPicPr>
          <p:nvPr userDrawn="1"/>
        </p:nvPicPr>
        <p:blipFill>
          <a:blip r:embed="rId2"/>
          <a:stretch>
            <a:fillRect/>
          </a:stretch>
        </p:blipFill>
        <p:spPr>
          <a:xfrm>
            <a:off x="7879405" y="4679084"/>
            <a:ext cx="1126702" cy="357337"/>
          </a:xfrm>
          <a:prstGeom prst="rect">
            <a:avLst/>
          </a:prstGeom>
        </p:spPr>
      </p:pic>
    </p:spTree>
    <p:extLst>
      <p:ext uri="{BB962C8B-B14F-4D97-AF65-F5344CB8AC3E}">
        <p14:creationId xmlns:p14="http://schemas.microsoft.com/office/powerpoint/2010/main" val="199217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Image">
    <p:spTree>
      <p:nvGrpSpPr>
        <p:cNvPr id="1" name=""/>
        <p:cNvGrpSpPr/>
        <p:nvPr/>
      </p:nvGrpSpPr>
      <p:grpSpPr>
        <a:xfrm>
          <a:off x="0" y="0"/>
          <a:ext cx="0" cy="0"/>
          <a:chOff x="0" y="0"/>
          <a:chExt cx="0" cy="0"/>
        </a:xfrm>
      </p:grpSpPr>
      <p:sp>
        <p:nvSpPr>
          <p:cNvPr id="9" name="Text Placeholder 13">
            <a:extLst>
              <a:ext uri="{FF2B5EF4-FFF2-40B4-BE49-F238E27FC236}">
                <a16:creationId xmlns:a16="http://schemas.microsoft.com/office/drawing/2014/main" id="{F4CE5F8B-BEF2-B14A-BB48-5F256822F1EC}"/>
              </a:ext>
            </a:extLst>
          </p:cNvPr>
          <p:cNvSpPr>
            <a:spLocks noGrp="1"/>
          </p:cNvSpPr>
          <p:nvPr>
            <p:ph type="body" sz="quarter" idx="10"/>
          </p:nvPr>
        </p:nvSpPr>
        <p:spPr>
          <a:xfrm>
            <a:off x="316073" y="1264506"/>
            <a:ext cx="4699794" cy="3098854"/>
          </a:xfrm>
          <a:prstGeom prst="rect">
            <a:avLst/>
          </a:prstGeom>
        </p:spPr>
        <p:txBody>
          <a:bodyPr vert="horz" lIns="91430" tIns="45715" rIns="91430" bIns="45715"/>
          <a:lstStyle>
            <a:lvl1pPr marL="0" indent="0">
              <a:buNone/>
              <a:defRPr sz="2000">
                <a:solidFill>
                  <a:schemeClr val="tx1">
                    <a:lumMod val="75000"/>
                    <a:lumOff val="25000"/>
                  </a:schemeClr>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p:txBody>
      </p:sp>
      <p:sp>
        <p:nvSpPr>
          <p:cNvPr id="10" name="Title 10">
            <a:extLst>
              <a:ext uri="{FF2B5EF4-FFF2-40B4-BE49-F238E27FC236}">
                <a16:creationId xmlns:a16="http://schemas.microsoft.com/office/drawing/2014/main" id="{EAE8A82C-C6C7-AF47-905D-05B46520E680}"/>
              </a:ext>
            </a:extLst>
          </p:cNvPr>
          <p:cNvSpPr>
            <a:spLocks noGrp="1"/>
          </p:cNvSpPr>
          <p:nvPr>
            <p:ph type="title" hasCustomPrompt="1"/>
          </p:nvPr>
        </p:nvSpPr>
        <p:spPr>
          <a:xfrm>
            <a:off x="316077" y="297878"/>
            <a:ext cx="4699792" cy="857250"/>
          </a:xfrm>
          <a:prstGeom prst="rect">
            <a:avLst/>
          </a:prstGeom>
        </p:spPr>
        <p:txBody>
          <a:bodyPr vert="horz" lIns="91430" tIns="45715" rIns="91430" bIns="45715"/>
          <a:lstStyle>
            <a:lvl1pPr algn="l">
              <a:defRPr sz="3200">
                <a:solidFill>
                  <a:schemeClr val="accent1"/>
                </a:solidFill>
                <a:latin typeface="Arial"/>
                <a:cs typeface="Arial"/>
              </a:defRPr>
            </a:lvl1pPr>
          </a:lstStyle>
          <a:p>
            <a:r>
              <a:rPr lang="en-AU" dirty="0"/>
              <a:t>Heading</a:t>
            </a:r>
            <a:endParaRPr lang="en-US" dirty="0"/>
          </a:p>
        </p:txBody>
      </p:sp>
      <p:sp>
        <p:nvSpPr>
          <p:cNvPr id="12" name="Picture Placeholder 11">
            <a:extLst>
              <a:ext uri="{FF2B5EF4-FFF2-40B4-BE49-F238E27FC236}">
                <a16:creationId xmlns:a16="http://schemas.microsoft.com/office/drawing/2014/main" id="{9AB1DAB2-7DF4-1940-8400-DEC08E6E2051}"/>
              </a:ext>
            </a:extLst>
          </p:cNvPr>
          <p:cNvSpPr>
            <a:spLocks noGrp="1"/>
          </p:cNvSpPr>
          <p:nvPr>
            <p:ph type="pic" sz="quarter" idx="11"/>
          </p:nvPr>
        </p:nvSpPr>
        <p:spPr>
          <a:xfrm>
            <a:off x="5150774" y="-1"/>
            <a:ext cx="3993228" cy="4564800"/>
          </a:xfrm>
          <a:prstGeom prst="rect">
            <a:avLst/>
          </a:prstGeom>
        </p:spPr>
        <p:txBody>
          <a:bodyPr/>
          <a:lstStyle>
            <a:lvl1pPr marL="0" indent="0">
              <a:buNone/>
              <a:defRPr/>
            </a:lvl1pPr>
          </a:lstStyle>
          <a:p>
            <a:r>
              <a:rPr lang="en-US"/>
              <a:t>Click icon to add picture</a:t>
            </a:r>
            <a:endParaRPr lang="en-US" dirty="0"/>
          </a:p>
        </p:txBody>
      </p:sp>
      <p:sp>
        <p:nvSpPr>
          <p:cNvPr id="16" name="Rectangle 15">
            <a:extLst>
              <a:ext uri="{FF2B5EF4-FFF2-40B4-BE49-F238E27FC236}">
                <a16:creationId xmlns:a16="http://schemas.microsoft.com/office/drawing/2014/main" id="{0C3F63E4-5DEE-E549-8AD9-DCEB2B8BA78C}"/>
              </a:ext>
            </a:extLst>
          </p:cNvPr>
          <p:cNvSpPr/>
          <p:nvPr userDrawn="1"/>
        </p:nvSpPr>
        <p:spPr>
          <a:xfrm>
            <a:off x="3" y="281599"/>
            <a:ext cx="138043" cy="63688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29" tIns="45716" rIns="91429" bIns="45716" rtlCol="0" anchor="ctr"/>
          <a:lstStyle/>
          <a:p>
            <a:pPr algn="ctr"/>
            <a:endParaRPr lang="en-US" sz="1801"/>
          </a:p>
        </p:txBody>
      </p:sp>
      <p:sp>
        <p:nvSpPr>
          <p:cNvPr id="11" name="Rectangle 10">
            <a:extLst>
              <a:ext uri="{FF2B5EF4-FFF2-40B4-BE49-F238E27FC236}">
                <a16:creationId xmlns:a16="http://schemas.microsoft.com/office/drawing/2014/main" id="{63DEEE66-9A86-4094-8D3B-561F864523AD}"/>
              </a:ext>
            </a:extLst>
          </p:cNvPr>
          <p:cNvSpPr/>
          <p:nvPr userDrawn="1"/>
        </p:nvSpPr>
        <p:spPr>
          <a:xfrm>
            <a:off x="0" y="4572000"/>
            <a:ext cx="9144000"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1" dirty="0"/>
              <a:t>v</a:t>
            </a:r>
          </a:p>
        </p:txBody>
      </p:sp>
      <p:cxnSp>
        <p:nvCxnSpPr>
          <p:cNvPr id="15" name="Straight Connector 14">
            <a:extLst>
              <a:ext uri="{FF2B5EF4-FFF2-40B4-BE49-F238E27FC236}">
                <a16:creationId xmlns:a16="http://schemas.microsoft.com/office/drawing/2014/main" id="{6AD78565-AD9A-47BF-8AC8-30FD58D277C6}"/>
              </a:ext>
            </a:extLst>
          </p:cNvPr>
          <p:cNvCxnSpPr>
            <a:cxnSpLocks/>
          </p:cNvCxnSpPr>
          <p:nvPr userDrawn="1"/>
        </p:nvCxnSpPr>
        <p:spPr>
          <a:xfrm>
            <a:off x="0" y="4572000"/>
            <a:ext cx="9144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A picture containing diagram&#10;&#10;Description automatically generated">
            <a:extLst>
              <a:ext uri="{FF2B5EF4-FFF2-40B4-BE49-F238E27FC236}">
                <a16:creationId xmlns:a16="http://schemas.microsoft.com/office/drawing/2014/main" id="{8D2B6991-92FE-48DB-994A-AC7801AD5E40}"/>
              </a:ext>
            </a:extLst>
          </p:cNvPr>
          <p:cNvPicPr>
            <a:picLocks noChangeAspect="1"/>
          </p:cNvPicPr>
          <p:nvPr userDrawn="1"/>
        </p:nvPicPr>
        <p:blipFill>
          <a:blip r:embed="rId2"/>
          <a:stretch>
            <a:fillRect/>
          </a:stretch>
        </p:blipFill>
        <p:spPr>
          <a:xfrm>
            <a:off x="7879405" y="4679084"/>
            <a:ext cx="1126702" cy="357337"/>
          </a:xfrm>
          <a:prstGeom prst="rect">
            <a:avLst/>
          </a:prstGeom>
        </p:spPr>
      </p:pic>
    </p:spTree>
    <p:extLst>
      <p:ext uri="{BB962C8B-B14F-4D97-AF65-F5344CB8AC3E}">
        <p14:creationId xmlns:p14="http://schemas.microsoft.com/office/powerpoint/2010/main" val="2579240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7.xml"/><Relationship Id="rId4" Type="http://schemas.openxmlformats.org/officeDocument/2006/relationships/image" Target="../media/image4.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5.png"/><Relationship Id="rId2" Type="http://schemas.openxmlformats.org/officeDocument/2006/relationships/slideLayout" Target="../slideLayouts/slideLayout19.xml"/><Relationship Id="rId16" Type="http://schemas.openxmlformats.org/officeDocument/2006/relationships/theme" Target="../theme/theme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alphaModFix amt="25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405615"/>
      </p:ext>
    </p:extLst>
  </p:cSld>
  <p:clrMap bg1="lt1" tx1="dk1" bg2="lt2" tx2="dk2" accent1="accent1" accent2="accent2" accent3="accent3" accent4="accent4" accent5="accent5" accent6="accent6" hlink="hlink" folHlink="folHlink"/>
  <p:sldLayoutIdLst>
    <p:sldLayoutId id="2147483670" r:id="rId1"/>
    <p:sldLayoutId id="2147483659" r:id="rId2"/>
    <p:sldLayoutId id="2147483674" r:id="rId3"/>
    <p:sldLayoutId id="2147483675" r:id="rId4"/>
    <p:sldLayoutId id="2147483679" r:id="rId5"/>
    <p:sldLayoutId id="2147483676" r:id="rId6"/>
    <p:sldLayoutId id="2147483681" r:id="rId7"/>
    <p:sldLayoutId id="2147483653" r:id="rId8"/>
    <p:sldLayoutId id="2147483650" r:id="rId9"/>
    <p:sldLayoutId id="2147483682" r:id="rId10"/>
    <p:sldLayoutId id="2147483677" r:id="rId11"/>
    <p:sldLayoutId id="2147483683" r:id="rId12"/>
    <p:sldLayoutId id="2147483672" r:id="rId13"/>
    <p:sldLayoutId id="2147483652" r:id="rId14"/>
    <p:sldLayoutId id="2147483680" r:id="rId15"/>
    <p:sldLayoutId id="2147483678" r:id="rId16"/>
  </p:sldLayoutIdLst>
  <p:txStyles>
    <p:titleStyle>
      <a:lvl1pPr algn="ctr" defTabSz="457159" rtl="0" eaLnBrk="1" latinLnBrk="0" hangingPunct="1">
        <a:spcBef>
          <a:spcPct val="0"/>
        </a:spcBef>
        <a:buNone/>
        <a:defRPr sz="4400" kern="1200">
          <a:solidFill>
            <a:schemeClr val="tx1"/>
          </a:solidFill>
          <a:latin typeface="+mj-lt"/>
          <a:ea typeface="+mj-ea"/>
          <a:cs typeface="+mj-cs"/>
        </a:defRPr>
      </a:lvl1pPr>
    </p:titleStyle>
    <p:bodyStyle>
      <a:lvl1pPr marL="342870" indent="-342870" algn="l" defTabSz="457159" rtl="0" eaLnBrk="1" latinLnBrk="0" hangingPunct="1">
        <a:spcBef>
          <a:spcPct val="20000"/>
        </a:spcBef>
        <a:buFont typeface="Arial"/>
        <a:buChar char="•"/>
        <a:defRPr sz="3200" kern="1200">
          <a:solidFill>
            <a:schemeClr val="tx1"/>
          </a:solidFill>
          <a:latin typeface="+mn-lt"/>
          <a:ea typeface="+mn-ea"/>
          <a:cs typeface="+mn-cs"/>
        </a:defRPr>
      </a:lvl1pPr>
      <a:lvl2pPr marL="742884" indent="-285724" algn="l" defTabSz="457159" rtl="0" eaLnBrk="1" latinLnBrk="0" hangingPunct="1">
        <a:spcBef>
          <a:spcPct val="20000"/>
        </a:spcBef>
        <a:buFont typeface="Arial"/>
        <a:buChar char="–"/>
        <a:defRPr sz="2800" kern="1200">
          <a:solidFill>
            <a:schemeClr val="tx1"/>
          </a:solidFill>
          <a:latin typeface="+mn-lt"/>
          <a:ea typeface="+mn-ea"/>
          <a:cs typeface="+mn-cs"/>
        </a:defRPr>
      </a:lvl2pPr>
      <a:lvl3pPr marL="1142898" indent="-228581" algn="l" defTabSz="457159" rtl="0" eaLnBrk="1" latinLnBrk="0" hangingPunct="1">
        <a:spcBef>
          <a:spcPct val="20000"/>
        </a:spcBef>
        <a:buFont typeface="Arial"/>
        <a:buChar char="•"/>
        <a:defRPr sz="2400" kern="1200">
          <a:solidFill>
            <a:schemeClr val="tx1"/>
          </a:solidFill>
          <a:latin typeface="+mn-lt"/>
          <a:ea typeface="+mn-ea"/>
          <a:cs typeface="+mn-cs"/>
        </a:defRPr>
      </a:lvl3pPr>
      <a:lvl4pPr marL="1600057" indent="-228581" algn="l" defTabSz="457159" rtl="0" eaLnBrk="1" latinLnBrk="0" hangingPunct="1">
        <a:spcBef>
          <a:spcPct val="20000"/>
        </a:spcBef>
        <a:buFont typeface="Arial"/>
        <a:buChar char="–"/>
        <a:defRPr sz="2000" kern="1200">
          <a:solidFill>
            <a:schemeClr val="tx1"/>
          </a:solidFill>
          <a:latin typeface="+mn-lt"/>
          <a:ea typeface="+mn-ea"/>
          <a:cs typeface="+mn-cs"/>
        </a:defRPr>
      </a:lvl4pPr>
      <a:lvl5pPr marL="2057219" indent="-228581" algn="l" defTabSz="457159" rtl="0" eaLnBrk="1" latinLnBrk="0" hangingPunct="1">
        <a:spcBef>
          <a:spcPct val="20000"/>
        </a:spcBef>
        <a:buFont typeface="Arial"/>
        <a:buChar char="»"/>
        <a:defRPr sz="2000" kern="1200">
          <a:solidFill>
            <a:schemeClr val="tx1"/>
          </a:solidFill>
          <a:latin typeface="+mn-lt"/>
          <a:ea typeface="+mn-ea"/>
          <a:cs typeface="+mn-cs"/>
        </a:defRPr>
      </a:lvl5pPr>
      <a:lvl6pPr marL="2514378" indent="-228581"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6" indent="-228581"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5" indent="-228581"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5" indent="-228581" algn="l" defTabSz="4571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9" rtl="0" eaLnBrk="1" latinLnBrk="0" hangingPunct="1">
        <a:defRPr sz="1801" kern="1200">
          <a:solidFill>
            <a:schemeClr val="tx1"/>
          </a:solidFill>
          <a:latin typeface="+mn-lt"/>
          <a:ea typeface="+mn-ea"/>
          <a:cs typeface="+mn-cs"/>
        </a:defRPr>
      </a:lvl1pPr>
      <a:lvl2pPr marL="457159" algn="l" defTabSz="457159" rtl="0" eaLnBrk="1" latinLnBrk="0" hangingPunct="1">
        <a:defRPr sz="1801" kern="1200">
          <a:solidFill>
            <a:schemeClr val="tx1"/>
          </a:solidFill>
          <a:latin typeface="+mn-lt"/>
          <a:ea typeface="+mn-ea"/>
          <a:cs typeface="+mn-cs"/>
        </a:defRPr>
      </a:lvl2pPr>
      <a:lvl3pPr marL="914319" algn="l" defTabSz="457159" rtl="0" eaLnBrk="1" latinLnBrk="0" hangingPunct="1">
        <a:defRPr sz="1801" kern="1200">
          <a:solidFill>
            <a:schemeClr val="tx1"/>
          </a:solidFill>
          <a:latin typeface="+mn-lt"/>
          <a:ea typeface="+mn-ea"/>
          <a:cs typeface="+mn-cs"/>
        </a:defRPr>
      </a:lvl3pPr>
      <a:lvl4pPr marL="1371478" algn="l" defTabSz="457159" rtl="0" eaLnBrk="1" latinLnBrk="0" hangingPunct="1">
        <a:defRPr sz="1801" kern="1200">
          <a:solidFill>
            <a:schemeClr val="tx1"/>
          </a:solidFill>
          <a:latin typeface="+mn-lt"/>
          <a:ea typeface="+mn-ea"/>
          <a:cs typeface="+mn-cs"/>
        </a:defRPr>
      </a:lvl4pPr>
      <a:lvl5pPr marL="1828638" algn="l" defTabSz="457159" rtl="0" eaLnBrk="1" latinLnBrk="0" hangingPunct="1">
        <a:defRPr sz="1801" kern="1200">
          <a:solidFill>
            <a:schemeClr val="tx1"/>
          </a:solidFill>
          <a:latin typeface="+mn-lt"/>
          <a:ea typeface="+mn-ea"/>
          <a:cs typeface="+mn-cs"/>
        </a:defRPr>
      </a:lvl5pPr>
      <a:lvl6pPr marL="2285797" algn="l" defTabSz="457159" rtl="0" eaLnBrk="1" latinLnBrk="0" hangingPunct="1">
        <a:defRPr sz="1801" kern="1200">
          <a:solidFill>
            <a:schemeClr val="tx1"/>
          </a:solidFill>
          <a:latin typeface="+mn-lt"/>
          <a:ea typeface="+mn-ea"/>
          <a:cs typeface="+mn-cs"/>
        </a:defRPr>
      </a:lvl6pPr>
      <a:lvl7pPr marL="2742957" algn="l" defTabSz="457159" rtl="0" eaLnBrk="1" latinLnBrk="0" hangingPunct="1">
        <a:defRPr sz="1801" kern="1200">
          <a:solidFill>
            <a:schemeClr val="tx1"/>
          </a:solidFill>
          <a:latin typeface="+mn-lt"/>
          <a:ea typeface="+mn-ea"/>
          <a:cs typeface="+mn-cs"/>
        </a:defRPr>
      </a:lvl7pPr>
      <a:lvl8pPr marL="3200116" algn="l" defTabSz="457159" rtl="0" eaLnBrk="1" latinLnBrk="0" hangingPunct="1">
        <a:defRPr sz="1801" kern="1200">
          <a:solidFill>
            <a:schemeClr val="tx1"/>
          </a:solidFill>
          <a:latin typeface="+mn-lt"/>
          <a:ea typeface="+mn-ea"/>
          <a:cs typeface="+mn-cs"/>
        </a:defRPr>
      </a:lvl8pPr>
      <a:lvl9pPr marL="3657276" algn="l" defTabSz="457159"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alphaModFix amt="25000"/>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a:stretch>
            <a:fillRect/>
          </a:stretch>
        </p:blipFill>
        <p:spPr>
          <a:xfrm>
            <a:off x="303878" y="4552056"/>
            <a:ext cx="1198352" cy="357403"/>
          </a:xfrm>
          <a:prstGeom prst="rect">
            <a:avLst/>
          </a:prstGeom>
        </p:spPr>
      </p:pic>
    </p:spTree>
    <p:extLst>
      <p:ext uri="{BB962C8B-B14F-4D97-AF65-F5344CB8AC3E}">
        <p14:creationId xmlns:p14="http://schemas.microsoft.com/office/powerpoint/2010/main" val="2719621539"/>
      </p:ext>
    </p:extLst>
  </p:cSld>
  <p:clrMap bg1="lt1" tx1="dk1" bg2="lt2" tx2="dk2" accent1="accent1" accent2="accent2" accent3="accent3" accent4="accent4" accent5="accent5" accent6="accent6" hlink="hlink" folHlink="folHlink"/>
  <p:sldLayoutIdLst>
    <p:sldLayoutId id="2147483721" r:id="rId1"/>
  </p:sldLayoutIdLst>
  <p:txStyles>
    <p:titleStyle>
      <a:lvl1pPr algn="ctr" defTabSz="457211" rtl="0" eaLnBrk="1" latinLnBrk="0" hangingPunct="1">
        <a:spcBef>
          <a:spcPct val="0"/>
        </a:spcBef>
        <a:buNone/>
        <a:defRPr sz="4400" kern="1200">
          <a:solidFill>
            <a:schemeClr val="tx1"/>
          </a:solidFill>
          <a:latin typeface="+mj-lt"/>
          <a:ea typeface="+mj-ea"/>
          <a:cs typeface="+mj-cs"/>
        </a:defRPr>
      </a:lvl1pPr>
    </p:titleStyle>
    <p:bodyStyle>
      <a:lvl1pPr marL="342909" indent="-342909" algn="l" defTabSz="457211" rtl="0" eaLnBrk="1" latinLnBrk="0" hangingPunct="1">
        <a:spcBef>
          <a:spcPct val="20000"/>
        </a:spcBef>
        <a:buFont typeface="Arial"/>
        <a:buChar char="•"/>
        <a:defRPr sz="3200" kern="1200">
          <a:solidFill>
            <a:schemeClr val="tx1"/>
          </a:solidFill>
          <a:latin typeface="+mn-lt"/>
          <a:ea typeface="+mn-ea"/>
          <a:cs typeface="+mn-cs"/>
        </a:defRPr>
      </a:lvl1pPr>
      <a:lvl2pPr marL="742968" indent="-285756" algn="l" defTabSz="457211" rtl="0" eaLnBrk="1" latinLnBrk="0" hangingPunct="1">
        <a:spcBef>
          <a:spcPct val="20000"/>
        </a:spcBef>
        <a:buFont typeface="Arial"/>
        <a:buChar char="–"/>
        <a:defRPr sz="2800" kern="1200">
          <a:solidFill>
            <a:schemeClr val="tx1"/>
          </a:solidFill>
          <a:latin typeface="+mn-lt"/>
          <a:ea typeface="+mn-ea"/>
          <a:cs typeface="+mn-cs"/>
        </a:defRPr>
      </a:lvl2pPr>
      <a:lvl3pPr marL="1143029" indent="-228607" algn="l" defTabSz="457211" rtl="0" eaLnBrk="1" latinLnBrk="0" hangingPunct="1">
        <a:spcBef>
          <a:spcPct val="20000"/>
        </a:spcBef>
        <a:buFont typeface="Arial"/>
        <a:buChar char="•"/>
        <a:defRPr sz="2400" kern="1200">
          <a:solidFill>
            <a:schemeClr val="tx1"/>
          </a:solidFill>
          <a:latin typeface="+mn-lt"/>
          <a:ea typeface="+mn-ea"/>
          <a:cs typeface="+mn-cs"/>
        </a:defRPr>
      </a:lvl3pPr>
      <a:lvl4pPr marL="1600240" indent="-228607" algn="l" defTabSz="457211" rtl="0" eaLnBrk="1" latinLnBrk="0" hangingPunct="1">
        <a:spcBef>
          <a:spcPct val="20000"/>
        </a:spcBef>
        <a:buFont typeface="Arial"/>
        <a:buChar char="–"/>
        <a:defRPr sz="2000" kern="1200">
          <a:solidFill>
            <a:schemeClr val="tx1"/>
          </a:solidFill>
          <a:latin typeface="+mn-lt"/>
          <a:ea typeface="+mn-ea"/>
          <a:cs typeface="+mn-cs"/>
        </a:defRPr>
      </a:lvl4pPr>
      <a:lvl5pPr marL="2057453" indent="-228607" algn="l" defTabSz="457211" rtl="0" eaLnBrk="1" latinLnBrk="0" hangingPunct="1">
        <a:spcBef>
          <a:spcPct val="20000"/>
        </a:spcBef>
        <a:buFont typeface="Arial"/>
        <a:buChar char="»"/>
        <a:defRPr sz="2000" kern="1200">
          <a:solidFill>
            <a:schemeClr val="tx1"/>
          </a:solidFill>
          <a:latin typeface="+mn-lt"/>
          <a:ea typeface="+mn-ea"/>
          <a:cs typeface="+mn-cs"/>
        </a:defRPr>
      </a:lvl5pPr>
      <a:lvl6pPr marL="2514664" indent="-228607" algn="l" defTabSz="457211" rtl="0" eaLnBrk="1" latinLnBrk="0" hangingPunct="1">
        <a:spcBef>
          <a:spcPct val="20000"/>
        </a:spcBef>
        <a:buFont typeface="Arial"/>
        <a:buChar char="•"/>
        <a:defRPr sz="2000" kern="1200">
          <a:solidFill>
            <a:schemeClr val="tx1"/>
          </a:solidFill>
          <a:latin typeface="+mn-lt"/>
          <a:ea typeface="+mn-ea"/>
          <a:cs typeface="+mn-cs"/>
        </a:defRPr>
      </a:lvl6pPr>
      <a:lvl7pPr marL="2971875" indent="-228607" algn="l" defTabSz="457211" rtl="0" eaLnBrk="1" latinLnBrk="0" hangingPunct="1">
        <a:spcBef>
          <a:spcPct val="20000"/>
        </a:spcBef>
        <a:buFont typeface="Arial"/>
        <a:buChar char="•"/>
        <a:defRPr sz="2000" kern="1200">
          <a:solidFill>
            <a:schemeClr val="tx1"/>
          </a:solidFill>
          <a:latin typeface="+mn-lt"/>
          <a:ea typeface="+mn-ea"/>
          <a:cs typeface="+mn-cs"/>
        </a:defRPr>
      </a:lvl7pPr>
      <a:lvl8pPr marL="3429086" indent="-228607" algn="l" defTabSz="457211" rtl="0" eaLnBrk="1" latinLnBrk="0" hangingPunct="1">
        <a:spcBef>
          <a:spcPct val="20000"/>
        </a:spcBef>
        <a:buFont typeface="Arial"/>
        <a:buChar char="•"/>
        <a:defRPr sz="2000" kern="1200">
          <a:solidFill>
            <a:schemeClr val="tx1"/>
          </a:solidFill>
          <a:latin typeface="+mn-lt"/>
          <a:ea typeface="+mn-ea"/>
          <a:cs typeface="+mn-cs"/>
        </a:defRPr>
      </a:lvl8pPr>
      <a:lvl9pPr marL="3886297" indent="-228607" algn="l" defTabSz="4572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11" rtl="0" eaLnBrk="1" latinLnBrk="0" hangingPunct="1">
        <a:defRPr sz="1801" kern="1200">
          <a:solidFill>
            <a:schemeClr val="tx1"/>
          </a:solidFill>
          <a:latin typeface="+mn-lt"/>
          <a:ea typeface="+mn-ea"/>
          <a:cs typeface="+mn-cs"/>
        </a:defRPr>
      </a:lvl1pPr>
      <a:lvl2pPr marL="457211" algn="l" defTabSz="457211" rtl="0" eaLnBrk="1" latinLnBrk="0" hangingPunct="1">
        <a:defRPr sz="1801" kern="1200">
          <a:solidFill>
            <a:schemeClr val="tx1"/>
          </a:solidFill>
          <a:latin typeface="+mn-lt"/>
          <a:ea typeface="+mn-ea"/>
          <a:cs typeface="+mn-cs"/>
        </a:defRPr>
      </a:lvl2pPr>
      <a:lvl3pPr marL="914422" algn="l" defTabSz="457211" rtl="0" eaLnBrk="1" latinLnBrk="0" hangingPunct="1">
        <a:defRPr sz="1801" kern="1200">
          <a:solidFill>
            <a:schemeClr val="tx1"/>
          </a:solidFill>
          <a:latin typeface="+mn-lt"/>
          <a:ea typeface="+mn-ea"/>
          <a:cs typeface="+mn-cs"/>
        </a:defRPr>
      </a:lvl3pPr>
      <a:lvl4pPr marL="1371635" algn="l" defTabSz="457211" rtl="0" eaLnBrk="1" latinLnBrk="0" hangingPunct="1">
        <a:defRPr sz="1801" kern="1200">
          <a:solidFill>
            <a:schemeClr val="tx1"/>
          </a:solidFill>
          <a:latin typeface="+mn-lt"/>
          <a:ea typeface="+mn-ea"/>
          <a:cs typeface="+mn-cs"/>
        </a:defRPr>
      </a:lvl4pPr>
      <a:lvl5pPr marL="1828846" algn="l" defTabSz="457211" rtl="0" eaLnBrk="1" latinLnBrk="0" hangingPunct="1">
        <a:defRPr sz="1801" kern="1200">
          <a:solidFill>
            <a:schemeClr val="tx1"/>
          </a:solidFill>
          <a:latin typeface="+mn-lt"/>
          <a:ea typeface="+mn-ea"/>
          <a:cs typeface="+mn-cs"/>
        </a:defRPr>
      </a:lvl5pPr>
      <a:lvl6pPr marL="2286057" algn="l" defTabSz="457211" rtl="0" eaLnBrk="1" latinLnBrk="0" hangingPunct="1">
        <a:defRPr sz="1801" kern="1200">
          <a:solidFill>
            <a:schemeClr val="tx1"/>
          </a:solidFill>
          <a:latin typeface="+mn-lt"/>
          <a:ea typeface="+mn-ea"/>
          <a:cs typeface="+mn-cs"/>
        </a:defRPr>
      </a:lvl6pPr>
      <a:lvl7pPr marL="2743268" algn="l" defTabSz="457211" rtl="0" eaLnBrk="1" latinLnBrk="0" hangingPunct="1">
        <a:defRPr sz="1801" kern="1200">
          <a:solidFill>
            <a:schemeClr val="tx1"/>
          </a:solidFill>
          <a:latin typeface="+mn-lt"/>
          <a:ea typeface="+mn-ea"/>
          <a:cs typeface="+mn-cs"/>
        </a:defRPr>
      </a:lvl7pPr>
      <a:lvl8pPr marL="3200481" algn="l" defTabSz="457211" rtl="0" eaLnBrk="1" latinLnBrk="0" hangingPunct="1">
        <a:defRPr sz="1801" kern="1200">
          <a:solidFill>
            <a:schemeClr val="tx1"/>
          </a:solidFill>
          <a:latin typeface="+mn-lt"/>
          <a:ea typeface="+mn-ea"/>
          <a:cs typeface="+mn-cs"/>
        </a:defRPr>
      </a:lvl8pPr>
      <a:lvl9pPr marL="3657692" algn="l" defTabSz="457211"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CA3DCD-6C58-4EA7-BF49-6EAF4F875FA8}"/>
              </a:ext>
            </a:extLst>
          </p:cNvPr>
          <p:cNvSpPr>
            <a:spLocks noGrp="1"/>
          </p:cNvSpPr>
          <p:nvPr>
            <p:ph type="title"/>
          </p:nvPr>
        </p:nvSpPr>
        <p:spPr>
          <a:xfrm>
            <a:off x="628650" y="273844"/>
            <a:ext cx="7886700" cy="534883"/>
          </a:xfrm>
          <a:prstGeom prst="rect">
            <a:avLst/>
          </a:prstGeom>
        </p:spPr>
        <p:txBody>
          <a:bodyPr vert="horz" lIns="91440" tIns="45720" rIns="91440" bIns="45720" rtlCol="0" anchor="ctr">
            <a:normAutofit/>
          </a:bodyPr>
          <a:lstStyle/>
          <a:p>
            <a:r>
              <a:rPr lang="en-US" dirty="0"/>
              <a:t>Click to edit Master title style</a:t>
            </a:r>
            <a:endParaRPr lang="en-NZ" dirty="0"/>
          </a:p>
        </p:txBody>
      </p:sp>
      <p:sp>
        <p:nvSpPr>
          <p:cNvPr id="3" name="Text Placeholder 2">
            <a:extLst>
              <a:ext uri="{FF2B5EF4-FFF2-40B4-BE49-F238E27FC236}">
                <a16:creationId xmlns:a16="http://schemas.microsoft.com/office/drawing/2014/main" id="{935FAC6F-2FFA-437D-A43E-670CD6D1FFEA}"/>
              </a:ext>
            </a:extLst>
          </p:cNvPr>
          <p:cNvSpPr>
            <a:spLocks noGrp="1"/>
          </p:cNvSpPr>
          <p:nvPr>
            <p:ph type="body" idx="1"/>
          </p:nvPr>
        </p:nvSpPr>
        <p:spPr>
          <a:xfrm>
            <a:off x="628650" y="944593"/>
            <a:ext cx="7886700" cy="368813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7" name="Rectangle 6">
            <a:extLst>
              <a:ext uri="{FF2B5EF4-FFF2-40B4-BE49-F238E27FC236}">
                <a16:creationId xmlns:a16="http://schemas.microsoft.com/office/drawing/2014/main" id="{5D0FE953-31CF-4910-B399-FCC1CD841192}"/>
              </a:ext>
            </a:extLst>
          </p:cNvPr>
          <p:cNvSpPr/>
          <p:nvPr userDrawn="1"/>
        </p:nvSpPr>
        <p:spPr>
          <a:xfrm>
            <a:off x="1" y="275894"/>
            <a:ext cx="103532" cy="477661"/>
          </a:xfrm>
          <a:prstGeom prst="rect">
            <a:avLst/>
          </a:prstGeom>
          <a:solidFill>
            <a:srgbClr val="185741"/>
          </a:solidFill>
          <a:ln>
            <a:noFill/>
          </a:ln>
          <a:effectLst/>
        </p:spPr>
        <p:style>
          <a:lnRef idx="1">
            <a:schemeClr val="accent1"/>
          </a:lnRef>
          <a:fillRef idx="3">
            <a:schemeClr val="accent1"/>
          </a:fillRef>
          <a:effectRef idx="2">
            <a:schemeClr val="accent1"/>
          </a:effectRef>
          <a:fontRef idx="minor">
            <a:schemeClr val="lt1"/>
          </a:fontRef>
        </p:style>
        <p:txBody>
          <a:bodyPr lIns="68573" tIns="34286" rIns="68573" bIns="34286" rtlCol="0" anchor="ctr"/>
          <a:lstStyle/>
          <a:p>
            <a:pPr algn="ctr"/>
            <a:endParaRPr lang="en-US" sz="1350"/>
          </a:p>
        </p:txBody>
      </p:sp>
      <p:pic>
        <p:nvPicPr>
          <p:cNvPr id="5" name="Picture 4" descr="A picture containing text&#10;&#10;Description automatically generated">
            <a:extLst>
              <a:ext uri="{FF2B5EF4-FFF2-40B4-BE49-F238E27FC236}">
                <a16:creationId xmlns:a16="http://schemas.microsoft.com/office/drawing/2014/main" id="{C202CDDE-ECE0-4E57-9E8F-6DD3A99E2D9F}"/>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04575" y="4701628"/>
            <a:ext cx="1066783" cy="338333"/>
          </a:xfrm>
          <a:prstGeom prst="rect">
            <a:avLst/>
          </a:prstGeom>
        </p:spPr>
      </p:pic>
      <p:sp>
        <p:nvSpPr>
          <p:cNvPr id="10" name="Slide Number Placeholder 4">
            <a:extLst>
              <a:ext uri="{FF2B5EF4-FFF2-40B4-BE49-F238E27FC236}">
                <a16:creationId xmlns:a16="http://schemas.microsoft.com/office/drawing/2014/main" id="{5F522069-80A8-4C91-815D-1AACE661F592}"/>
              </a:ext>
            </a:extLst>
          </p:cNvPr>
          <p:cNvSpPr>
            <a:spLocks noGrp="1"/>
          </p:cNvSpPr>
          <p:nvPr>
            <p:ph type="sldNum" sz="quarter" idx="4"/>
          </p:nvPr>
        </p:nvSpPr>
        <p:spPr>
          <a:xfrm>
            <a:off x="8890545" y="4869901"/>
            <a:ext cx="253455" cy="170060"/>
          </a:xfrm>
          <a:prstGeom prst="rect">
            <a:avLst/>
          </a:prstGeom>
        </p:spPr>
        <p:txBody>
          <a:bodyPr/>
          <a:lstStyle>
            <a:lvl1pPr>
              <a:defRPr sz="750">
                <a:solidFill>
                  <a:srgbClr val="185741"/>
                </a:solidFill>
              </a:defRPr>
            </a:lvl1pPr>
          </a:lstStyle>
          <a:p>
            <a:fld id="{29BC30C7-E644-4F79-80A8-F982B121EB2B}" type="slidenum">
              <a:rPr lang="en-NZ" smtClean="0"/>
              <a:pPr/>
              <a:t>‹#›</a:t>
            </a:fld>
            <a:endParaRPr lang="en-NZ" dirty="0"/>
          </a:p>
        </p:txBody>
      </p:sp>
    </p:spTree>
    <p:extLst>
      <p:ext uri="{BB962C8B-B14F-4D97-AF65-F5344CB8AC3E}">
        <p14:creationId xmlns:p14="http://schemas.microsoft.com/office/powerpoint/2010/main" val="419166667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8" r:id="rId13"/>
    <p:sldLayoutId id="2147483740" r:id="rId14"/>
    <p:sldLayoutId id="2147483741" r:id="rId15"/>
  </p:sldLayoutIdLst>
  <p:hf hdr="0" ftr="0" dt="0"/>
  <p:txStyles>
    <p:titleStyle>
      <a:lvl1pPr algn="l" defTabSz="685800" rtl="0" eaLnBrk="1" latinLnBrk="0" hangingPunct="1">
        <a:lnSpc>
          <a:spcPct val="90000"/>
        </a:lnSpc>
        <a:spcBef>
          <a:spcPct val="0"/>
        </a:spcBef>
        <a:buNone/>
        <a:defRPr sz="2700" kern="1200">
          <a:solidFill>
            <a:srgbClr val="18574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4F02AF3-7B9D-4672-91FC-425DB38362FF}" type="datetimeFigureOut">
              <a:rPr lang="en-NZ" smtClean="0">
                <a:solidFill>
                  <a:prstClr val="black">
                    <a:tint val="75000"/>
                  </a:prstClr>
                </a:solidFill>
              </a:rPr>
              <a:pPr/>
              <a:t>8/11/2023</a:t>
            </a:fld>
            <a:endParaRPr lang="en-NZ">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NZ">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E72B0D1-46EB-402A-B82D-EE5CBCFD174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1609126095"/>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3" r:id="rId20"/>
    <p:sldLayoutId id="2147483794" r:id="rId21"/>
    <p:sldLayoutId id="2147483795" r:id="rId22"/>
    <p:sldLayoutId id="2147483796" r:id="rId23"/>
    <p:sldLayoutId id="2147483797" r:id="rId24"/>
    <p:sldLayoutId id="2147483798" r:id="rId25"/>
    <p:sldLayoutId id="2147483802" r:id="rId2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1.xml"/><Relationship Id="rId1" Type="http://schemas.openxmlformats.org/officeDocument/2006/relationships/slideLayout" Target="../slideLayouts/slideLayout46.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5.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4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F4D2DB4-AF29-4A2A-D382-3F717DB1BC26}"/>
              </a:ext>
            </a:extLst>
          </p:cNvPr>
          <p:cNvSpPr>
            <a:spLocks noGrp="1"/>
          </p:cNvSpPr>
          <p:nvPr>
            <p:ph type="pic" sz="quarter" idx="11"/>
          </p:nvPr>
        </p:nvSpPr>
        <p:spPr/>
        <p:txBody>
          <a:bodyPr/>
          <a:lstStyle/>
          <a:p>
            <a:endParaRPr lang="en-NZ"/>
          </a:p>
        </p:txBody>
      </p:sp>
      <p:sp>
        <p:nvSpPr>
          <p:cNvPr id="3" name="Text Placeholder 2">
            <a:extLst>
              <a:ext uri="{FF2B5EF4-FFF2-40B4-BE49-F238E27FC236}">
                <a16:creationId xmlns:a16="http://schemas.microsoft.com/office/drawing/2014/main" id="{43216F94-7B8D-C1BA-3A72-77C8BF54E5B9}"/>
              </a:ext>
            </a:extLst>
          </p:cNvPr>
          <p:cNvSpPr>
            <a:spLocks noGrp="1"/>
          </p:cNvSpPr>
          <p:nvPr>
            <p:ph type="body" sz="quarter" idx="10"/>
          </p:nvPr>
        </p:nvSpPr>
        <p:spPr/>
        <p:txBody>
          <a:bodyPr/>
          <a:lstStyle/>
          <a:p>
            <a:endParaRPr lang="en-NZ"/>
          </a:p>
        </p:txBody>
      </p:sp>
      <p:pic>
        <p:nvPicPr>
          <p:cNvPr id="4" name="Picture 3" descr="wine_stock_04.jpg">
            <a:extLst>
              <a:ext uri="{FF2B5EF4-FFF2-40B4-BE49-F238E27FC236}">
                <a16:creationId xmlns:a16="http://schemas.microsoft.com/office/drawing/2014/main" id="{4E5AB788-5CF3-F4AD-98F2-F730BA861DE1}"/>
              </a:ext>
            </a:extLst>
          </p:cNvPr>
          <p:cNvPicPr>
            <a:picLocks noChangeAspect="1"/>
          </p:cNvPicPr>
          <p:nvPr/>
        </p:nvPicPr>
        <p:blipFill>
          <a:blip r:embed="rId2">
            <a:extLst>
              <a:ext uri="{28A0092B-C50C-407E-A947-70E740481C1C}">
                <a14:useLocalDpi xmlns:a14="http://schemas.microsoft.com/office/drawing/2010/main" val="0"/>
              </a:ext>
            </a:extLst>
          </a:blip>
          <a:srcRect t="12434" b="12434"/>
          <a:stretch>
            <a:fillRect/>
          </a:stretch>
        </p:blipFill>
        <p:spPr bwMode="auto">
          <a:xfrm>
            <a:off x="0" y="0"/>
            <a:ext cx="1219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text&#10;&#10;Description automatically generated">
            <a:extLst>
              <a:ext uri="{FF2B5EF4-FFF2-40B4-BE49-F238E27FC236}">
                <a16:creationId xmlns:a16="http://schemas.microsoft.com/office/drawing/2014/main" id="{69B79E63-D2A5-F53E-7FB8-12F9ADFB07C4}"/>
              </a:ext>
            </a:extLst>
          </p:cNvPr>
          <p:cNvPicPr>
            <a:picLocks noChangeAspect="1"/>
          </p:cNvPicPr>
          <p:nvPr/>
        </p:nvPicPr>
        <p:blipFill>
          <a:blip r:embed="rId3"/>
          <a:stretch>
            <a:fillRect/>
          </a:stretch>
        </p:blipFill>
        <p:spPr>
          <a:xfrm>
            <a:off x="6807410" y="5117537"/>
            <a:ext cx="2491191" cy="790091"/>
          </a:xfrm>
          <a:prstGeom prst="rect">
            <a:avLst/>
          </a:prstGeom>
        </p:spPr>
      </p:pic>
      <p:pic>
        <p:nvPicPr>
          <p:cNvPr id="7" name="Picture 6">
            <a:extLst>
              <a:ext uri="{FF2B5EF4-FFF2-40B4-BE49-F238E27FC236}">
                <a16:creationId xmlns:a16="http://schemas.microsoft.com/office/drawing/2014/main" id="{8CCE91F3-479F-FF31-4915-ACC760B1D6C9}"/>
              </a:ext>
            </a:extLst>
          </p:cNvPr>
          <p:cNvPicPr>
            <a:picLocks noChangeAspect="1"/>
          </p:cNvPicPr>
          <p:nvPr/>
        </p:nvPicPr>
        <p:blipFill>
          <a:blip r:embed="rId4"/>
          <a:stretch>
            <a:fillRect/>
          </a:stretch>
        </p:blipFill>
        <p:spPr>
          <a:xfrm>
            <a:off x="3" y="1249967"/>
            <a:ext cx="5961748" cy="2046570"/>
          </a:xfrm>
          <a:prstGeom prst="rect">
            <a:avLst/>
          </a:prstGeom>
        </p:spPr>
      </p:pic>
      <p:sp>
        <p:nvSpPr>
          <p:cNvPr id="8" name="Text Placeholder 7">
            <a:extLst>
              <a:ext uri="{FF2B5EF4-FFF2-40B4-BE49-F238E27FC236}">
                <a16:creationId xmlns:a16="http://schemas.microsoft.com/office/drawing/2014/main" id="{2C920479-1A20-CB94-3617-C385CC88EE4B}"/>
              </a:ext>
            </a:extLst>
          </p:cNvPr>
          <p:cNvSpPr txBox="1">
            <a:spLocks/>
          </p:cNvSpPr>
          <p:nvPr/>
        </p:nvSpPr>
        <p:spPr>
          <a:xfrm>
            <a:off x="72190" y="2558770"/>
            <a:ext cx="5696953" cy="780347"/>
          </a:xfrm>
          <a:prstGeom prst="rect">
            <a:avLst/>
          </a:prstGeom>
          <a:noFill/>
        </p:spPr>
        <p:txBody>
          <a:bodyPr vert="horz" wrap="square" lIns="360000" tIns="216000" rIns="360000" bIns="252000" anchor="ctr">
            <a:spAutoFit/>
          </a:bodyPr>
          <a:lstStyle>
            <a:lvl1pPr marL="0" indent="0" algn="l" defTabSz="457159" rtl="0" eaLnBrk="1" latinLnBrk="0" hangingPunct="1">
              <a:spcBef>
                <a:spcPts val="0"/>
              </a:spcBef>
              <a:buFont typeface="Arial"/>
              <a:buNone/>
              <a:defRPr sz="2000" kern="1200">
                <a:solidFill>
                  <a:schemeClr val="tx1"/>
                </a:solidFill>
                <a:latin typeface="Arial"/>
                <a:ea typeface="+mn-ea"/>
                <a:cs typeface="Arial"/>
              </a:defRPr>
            </a:lvl1pPr>
            <a:lvl2pPr marL="742884" indent="-285724" algn="l" defTabSz="457159" rtl="0" eaLnBrk="1" latinLnBrk="0" hangingPunct="1">
              <a:spcBef>
                <a:spcPct val="20000"/>
              </a:spcBef>
              <a:buFont typeface="Arial"/>
              <a:buChar char="–"/>
              <a:defRPr sz="2800" kern="1200">
                <a:solidFill>
                  <a:srgbClr val="FFFFFF"/>
                </a:solidFill>
                <a:latin typeface="+mn-lt"/>
                <a:ea typeface="+mn-ea"/>
                <a:cs typeface="+mn-cs"/>
              </a:defRPr>
            </a:lvl2pPr>
            <a:lvl3pPr marL="1142898" indent="-228581" algn="l" defTabSz="457159" rtl="0" eaLnBrk="1" latinLnBrk="0" hangingPunct="1">
              <a:spcBef>
                <a:spcPct val="20000"/>
              </a:spcBef>
              <a:buFont typeface="Arial"/>
              <a:buChar char="•"/>
              <a:defRPr sz="2400" kern="1200">
                <a:solidFill>
                  <a:srgbClr val="FFFFFF"/>
                </a:solidFill>
                <a:latin typeface="+mn-lt"/>
                <a:ea typeface="+mn-ea"/>
                <a:cs typeface="+mn-cs"/>
              </a:defRPr>
            </a:lvl3pPr>
            <a:lvl4pPr marL="1600057" indent="-228581" algn="l" defTabSz="457159" rtl="0" eaLnBrk="1" latinLnBrk="0" hangingPunct="1">
              <a:spcBef>
                <a:spcPct val="20000"/>
              </a:spcBef>
              <a:buFont typeface="Arial"/>
              <a:buChar char="–"/>
              <a:defRPr sz="2000" kern="1200">
                <a:solidFill>
                  <a:srgbClr val="FFFFFF"/>
                </a:solidFill>
                <a:latin typeface="+mn-lt"/>
                <a:ea typeface="+mn-ea"/>
                <a:cs typeface="+mn-cs"/>
              </a:defRPr>
            </a:lvl4pPr>
            <a:lvl5pPr marL="2057219" indent="-228581" algn="l" defTabSz="457159" rtl="0" eaLnBrk="1" latinLnBrk="0" hangingPunct="1">
              <a:spcBef>
                <a:spcPct val="20000"/>
              </a:spcBef>
              <a:buFont typeface="Arial"/>
              <a:buChar char="»"/>
              <a:defRPr sz="2000" kern="1200">
                <a:solidFill>
                  <a:srgbClr val="FFFFFF"/>
                </a:solidFill>
                <a:latin typeface="+mn-lt"/>
                <a:ea typeface="+mn-ea"/>
                <a:cs typeface="+mn-cs"/>
              </a:defRPr>
            </a:lvl5pPr>
            <a:lvl6pPr marL="2514378" indent="-228581"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6" indent="-228581"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5" indent="-228581"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5" indent="-228581" algn="l" defTabSz="457159" rtl="0" eaLnBrk="1" latinLnBrk="0" hangingPunct="1">
              <a:spcBef>
                <a:spcPct val="20000"/>
              </a:spcBef>
              <a:buFont typeface="Arial"/>
              <a:buChar char="•"/>
              <a:defRPr sz="2000" kern="1200">
                <a:solidFill>
                  <a:schemeClr val="tx1"/>
                </a:solidFill>
                <a:latin typeface="+mn-lt"/>
                <a:ea typeface="+mn-ea"/>
                <a:cs typeface="+mn-cs"/>
              </a:defRPr>
            </a:lvl9pPr>
          </a:lstStyle>
          <a:p>
            <a:r>
              <a:rPr lang="en-NZ" dirty="0"/>
              <a:t>Forestry in the ETS 101</a:t>
            </a:r>
          </a:p>
        </p:txBody>
      </p:sp>
    </p:spTree>
    <p:extLst>
      <p:ext uri="{BB962C8B-B14F-4D97-AF65-F5344CB8AC3E}">
        <p14:creationId xmlns:p14="http://schemas.microsoft.com/office/powerpoint/2010/main" val="1990973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16011D8-B929-456A-B999-EA79CE2741BE}"/>
              </a:ext>
            </a:extLst>
          </p:cNvPr>
          <p:cNvSpPr txBox="1">
            <a:spLocks/>
          </p:cNvSpPr>
          <p:nvPr/>
        </p:nvSpPr>
        <p:spPr>
          <a:xfrm>
            <a:off x="226519" y="372570"/>
            <a:ext cx="6041759" cy="50709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600" kern="1200">
                <a:solidFill>
                  <a:srgbClr val="185741"/>
                </a:solidFill>
                <a:latin typeface="Arial" panose="020B0604020202020204" pitchFamily="34" charset="0"/>
                <a:ea typeface="+mj-ea"/>
                <a:cs typeface="Arial" panose="020B0604020202020204" pitchFamily="34" charset="0"/>
              </a:defRPr>
            </a:lvl1pPr>
          </a:lstStyle>
          <a:p>
            <a:r>
              <a:rPr lang="en-NZ" sz="3200" b="1" dirty="0">
                <a:latin typeface="Arial Narrow" panose="020B0606020202030204" pitchFamily="34" charset="0"/>
              </a:rPr>
              <a:t>The scale of forestry in the NZ ETS</a:t>
            </a:r>
          </a:p>
        </p:txBody>
      </p:sp>
      <p:sp>
        <p:nvSpPr>
          <p:cNvPr id="17" name="Text Placeholder 3">
            <a:extLst>
              <a:ext uri="{FF2B5EF4-FFF2-40B4-BE49-F238E27FC236}">
                <a16:creationId xmlns:a16="http://schemas.microsoft.com/office/drawing/2014/main" id="{6733E0BD-23CD-4B8F-940A-F63B4C1C5B38}"/>
              </a:ext>
            </a:extLst>
          </p:cNvPr>
          <p:cNvSpPr txBox="1">
            <a:spLocks/>
          </p:cNvSpPr>
          <p:nvPr/>
        </p:nvSpPr>
        <p:spPr>
          <a:xfrm>
            <a:off x="438874" y="2331250"/>
            <a:ext cx="3925573" cy="19325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82" indent="-257182">
              <a:buAutoNum type="arabicPeriod"/>
            </a:pPr>
            <a:endParaRPr lang="en-NZ" sz="1200" dirty="0">
              <a:solidFill>
                <a:schemeClr val="bg2">
                  <a:lumMod val="25000"/>
                </a:schemeClr>
              </a:solidFill>
            </a:endParaRPr>
          </a:p>
        </p:txBody>
      </p:sp>
      <p:sp>
        <p:nvSpPr>
          <p:cNvPr id="18" name="Text Placeholder 3">
            <a:extLst>
              <a:ext uri="{FF2B5EF4-FFF2-40B4-BE49-F238E27FC236}">
                <a16:creationId xmlns:a16="http://schemas.microsoft.com/office/drawing/2014/main" id="{D5D60A5B-97B7-4617-9DA0-2723E492A456}"/>
              </a:ext>
            </a:extLst>
          </p:cNvPr>
          <p:cNvSpPr txBox="1">
            <a:spLocks/>
          </p:cNvSpPr>
          <p:nvPr/>
        </p:nvSpPr>
        <p:spPr>
          <a:xfrm>
            <a:off x="4926498" y="2331250"/>
            <a:ext cx="4150389" cy="16563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82" indent="-257182">
              <a:buAutoNum type="arabicPeriod"/>
            </a:pPr>
            <a:endParaRPr lang="en-NZ" sz="1200" dirty="0">
              <a:solidFill>
                <a:schemeClr val="bg2">
                  <a:lumMod val="25000"/>
                </a:schemeClr>
              </a:solidFill>
            </a:endParaRPr>
          </a:p>
        </p:txBody>
      </p:sp>
      <p:pic>
        <p:nvPicPr>
          <p:cNvPr id="3" name="Picture 2">
            <a:extLst>
              <a:ext uri="{FF2B5EF4-FFF2-40B4-BE49-F238E27FC236}">
                <a16:creationId xmlns:a16="http://schemas.microsoft.com/office/drawing/2014/main" id="{F2BB70FA-F1E0-4259-9270-A34710054620}"/>
              </a:ext>
            </a:extLst>
          </p:cNvPr>
          <p:cNvPicPr>
            <a:picLocks noChangeAspect="1"/>
          </p:cNvPicPr>
          <p:nvPr/>
        </p:nvPicPr>
        <p:blipFill>
          <a:blip r:embed="rId3"/>
          <a:stretch>
            <a:fillRect/>
          </a:stretch>
        </p:blipFill>
        <p:spPr>
          <a:xfrm>
            <a:off x="1224823" y="818985"/>
            <a:ext cx="5985359" cy="3717614"/>
          </a:xfrm>
          <a:prstGeom prst="rect">
            <a:avLst/>
          </a:prstGeom>
        </p:spPr>
      </p:pic>
      <p:sp>
        <p:nvSpPr>
          <p:cNvPr id="2" name="Oval 1">
            <a:extLst>
              <a:ext uri="{FF2B5EF4-FFF2-40B4-BE49-F238E27FC236}">
                <a16:creationId xmlns:a16="http://schemas.microsoft.com/office/drawing/2014/main" id="{97971495-447A-4040-8A64-81B7DA627850}"/>
              </a:ext>
            </a:extLst>
          </p:cNvPr>
          <p:cNvSpPr/>
          <p:nvPr/>
        </p:nvSpPr>
        <p:spPr>
          <a:xfrm>
            <a:off x="3725543" y="1422281"/>
            <a:ext cx="1511695" cy="1943395"/>
          </a:xfrm>
          <a:custGeom>
            <a:avLst/>
            <a:gdLst>
              <a:gd name="connsiteX0" fmla="*/ 0 w 644875"/>
              <a:gd name="connsiteY0" fmla="*/ 1033670 h 2067339"/>
              <a:gd name="connsiteX1" fmla="*/ 322438 w 644875"/>
              <a:gd name="connsiteY1" fmla="*/ 0 h 2067339"/>
              <a:gd name="connsiteX2" fmla="*/ 644876 w 644875"/>
              <a:gd name="connsiteY2" fmla="*/ 1033670 h 2067339"/>
              <a:gd name="connsiteX3" fmla="*/ 322438 w 644875"/>
              <a:gd name="connsiteY3" fmla="*/ 2067340 h 2067339"/>
              <a:gd name="connsiteX4" fmla="*/ 0 w 644875"/>
              <a:gd name="connsiteY4" fmla="*/ 1033670 h 2067339"/>
              <a:gd name="connsiteX0" fmla="*/ 501964 w 1146840"/>
              <a:gd name="connsiteY0" fmla="*/ 1033670 h 2035535"/>
              <a:gd name="connsiteX1" fmla="*/ 824402 w 1146840"/>
              <a:gd name="connsiteY1" fmla="*/ 0 h 2035535"/>
              <a:gd name="connsiteX2" fmla="*/ 1146840 w 1146840"/>
              <a:gd name="connsiteY2" fmla="*/ 1033670 h 2035535"/>
              <a:gd name="connsiteX3" fmla="*/ 37223 w 1146840"/>
              <a:gd name="connsiteY3" fmla="*/ 2035535 h 2035535"/>
              <a:gd name="connsiteX4" fmla="*/ 501964 w 1146840"/>
              <a:gd name="connsiteY4" fmla="*/ 1033670 h 2035535"/>
              <a:gd name="connsiteX0" fmla="*/ 489763 w 1317519"/>
              <a:gd name="connsiteY0" fmla="*/ 1035982 h 2045362"/>
              <a:gd name="connsiteX1" fmla="*/ 812201 w 1317519"/>
              <a:gd name="connsiteY1" fmla="*/ 2312 h 2045362"/>
              <a:gd name="connsiteX2" fmla="*/ 1317519 w 1317519"/>
              <a:gd name="connsiteY2" fmla="*/ 1330180 h 2045362"/>
              <a:gd name="connsiteX3" fmla="*/ 25022 w 1317519"/>
              <a:gd name="connsiteY3" fmla="*/ 2037847 h 2045362"/>
              <a:gd name="connsiteX4" fmla="*/ 489763 w 1317519"/>
              <a:gd name="connsiteY4" fmla="*/ 1035982 h 2045362"/>
              <a:gd name="connsiteX0" fmla="*/ 475348 w 1319007"/>
              <a:gd name="connsiteY0" fmla="*/ 950429 h 2051074"/>
              <a:gd name="connsiteX1" fmla="*/ 813689 w 1319007"/>
              <a:gd name="connsiteY1" fmla="*/ 4224 h 2051074"/>
              <a:gd name="connsiteX2" fmla="*/ 1319007 w 1319007"/>
              <a:gd name="connsiteY2" fmla="*/ 1332092 h 2051074"/>
              <a:gd name="connsiteX3" fmla="*/ 26510 w 1319007"/>
              <a:gd name="connsiteY3" fmla="*/ 2039759 h 2051074"/>
              <a:gd name="connsiteX4" fmla="*/ 475348 w 1319007"/>
              <a:gd name="connsiteY4" fmla="*/ 950429 h 2051074"/>
              <a:gd name="connsiteX0" fmla="*/ 478056 w 1321715"/>
              <a:gd name="connsiteY0" fmla="*/ 966256 h 2066901"/>
              <a:gd name="connsiteX1" fmla="*/ 1150352 w 1321715"/>
              <a:gd name="connsiteY1" fmla="*/ 4148 h 2066901"/>
              <a:gd name="connsiteX2" fmla="*/ 1321715 w 1321715"/>
              <a:gd name="connsiteY2" fmla="*/ 1347919 h 2066901"/>
              <a:gd name="connsiteX3" fmla="*/ 29218 w 1321715"/>
              <a:gd name="connsiteY3" fmla="*/ 2055586 h 2066901"/>
              <a:gd name="connsiteX4" fmla="*/ 478056 w 1321715"/>
              <a:gd name="connsiteY4" fmla="*/ 966256 h 2066901"/>
              <a:gd name="connsiteX0" fmla="*/ 478056 w 1421276"/>
              <a:gd name="connsiteY0" fmla="*/ 966740 h 2061291"/>
              <a:gd name="connsiteX1" fmla="*/ 1150352 w 1421276"/>
              <a:gd name="connsiteY1" fmla="*/ 4632 h 2061291"/>
              <a:gd name="connsiteX2" fmla="*/ 1313761 w 1421276"/>
              <a:gd name="connsiteY2" fmla="*/ 632785 h 2061291"/>
              <a:gd name="connsiteX3" fmla="*/ 1321715 w 1421276"/>
              <a:gd name="connsiteY3" fmla="*/ 1348403 h 2061291"/>
              <a:gd name="connsiteX4" fmla="*/ 29218 w 1421276"/>
              <a:gd name="connsiteY4" fmla="*/ 2056070 h 2061291"/>
              <a:gd name="connsiteX5" fmla="*/ 478056 w 1421276"/>
              <a:gd name="connsiteY5" fmla="*/ 966740 h 2061291"/>
              <a:gd name="connsiteX0" fmla="*/ 478056 w 1449152"/>
              <a:gd name="connsiteY0" fmla="*/ 968249 h 2062800"/>
              <a:gd name="connsiteX1" fmla="*/ 1150352 w 1449152"/>
              <a:gd name="connsiteY1" fmla="*/ 6141 h 2062800"/>
              <a:gd name="connsiteX2" fmla="*/ 1393274 w 1449152"/>
              <a:gd name="connsiteY2" fmla="*/ 594538 h 2062800"/>
              <a:gd name="connsiteX3" fmla="*/ 1321715 w 1449152"/>
              <a:gd name="connsiteY3" fmla="*/ 1349912 h 2062800"/>
              <a:gd name="connsiteX4" fmla="*/ 29218 w 1449152"/>
              <a:gd name="connsiteY4" fmla="*/ 2057579 h 2062800"/>
              <a:gd name="connsiteX5" fmla="*/ 478056 w 1449152"/>
              <a:gd name="connsiteY5" fmla="*/ 968249 h 2062800"/>
              <a:gd name="connsiteX0" fmla="*/ 475767 w 1446863"/>
              <a:gd name="connsiteY0" fmla="*/ 743220 h 1837771"/>
              <a:gd name="connsiteX1" fmla="*/ 869767 w 1446863"/>
              <a:gd name="connsiteY1" fmla="*/ 11700 h 1837771"/>
              <a:gd name="connsiteX2" fmla="*/ 1390985 w 1446863"/>
              <a:gd name="connsiteY2" fmla="*/ 369509 h 1837771"/>
              <a:gd name="connsiteX3" fmla="*/ 1319426 w 1446863"/>
              <a:gd name="connsiteY3" fmla="*/ 1124883 h 1837771"/>
              <a:gd name="connsiteX4" fmla="*/ 26929 w 1446863"/>
              <a:gd name="connsiteY4" fmla="*/ 1832550 h 1837771"/>
              <a:gd name="connsiteX5" fmla="*/ 475767 w 1446863"/>
              <a:gd name="connsiteY5" fmla="*/ 743220 h 1837771"/>
              <a:gd name="connsiteX0" fmla="*/ 475647 w 1446743"/>
              <a:gd name="connsiteY0" fmla="*/ 835471 h 1930022"/>
              <a:gd name="connsiteX1" fmla="*/ 853744 w 1446743"/>
              <a:gd name="connsiteY1" fmla="*/ 8535 h 1930022"/>
              <a:gd name="connsiteX2" fmla="*/ 1390865 w 1446743"/>
              <a:gd name="connsiteY2" fmla="*/ 461760 h 1930022"/>
              <a:gd name="connsiteX3" fmla="*/ 1319306 w 1446743"/>
              <a:gd name="connsiteY3" fmla="*/ 1217134 h 1930022"/>
              <a:gd name="connsiteX4" fmla="*/ 26809 w 1446743"/>
              <a:gd name="connsiteY4" fmla="*/ 1924801 h 1930022"/>
              <a:gd name="connsiteX5" fmla="*/ 475647 w 1446743"/>
              <a:gd name="connsiteY5" fmla="*/ 835471 h 1930022"/>
              <a:gd name="connsiteX0" fmla="*/ 475647 w 1446743"/>
              <a:gd name="connsiteY0" fmla="*/ 835471 h 1930022"/>
              <a:gd name="connsiteX1" fmla="*/ 853744 w 1446743"/>
              <a:gd name="connsiteY1" fmla="*/ 8535 h 1930022"/>
              <a:gd name="connsiteX2" fmla="*/ 1390865 w 1446743"/>
              <a:gd name="connsiteY2" fmla="*/ 461760 h 1930022"/>
              <a:gd name="connsiteX3" fmla="*/ 1319306 w 1446743"/>
              <a:gd name="connsiteY3" fmla="*/ 1217134 h 1930022"/>
              <a:gd name="connsiteX4" fmla="*/ 26809 w 1446743"/>
              <a:gd name="connsiteY4" fmla="*/ 1924801 h 1930022"/>
              <a:gd name="connsiteX5" fmla="*/ 475647 w 1446743"/>
              <a:gd name="connsiteY5" fmla="*/ 835471 h 1930022"/>
              <a:gd name="connsiteX0" fmla="*/ 505040 w 1476136"/>
              <a:gd name="connsiteY0" fmla="*/ 835471 h 1925081"/>
              <a:gd name="connsiteX1" fmla="*/ 883137 w 1476136"/>
              <a:gd name="connsiteY1" fmla="*/ 8535 h 1925081"/>
              <a:gd name="connsiteX2" fmla="*/ 1420258 w 1476136"/>
              <a:gd name="connsiteY2" fmla="*/ 461760 h 1925081"/>
              <a:gd name="connsiteX3" fmla="*/ 1348699 w 1476136"/>
              <a:gd name="connsiteY3" fmla="*/ 1217134 h 1925081"/>
              <a:gd name="connsiteX4" fmla="*/ 56202 w 1476136"/>
              <a:gd name="connsiteY4" fmla="*/ 1924801 h 1925081"/>
              <a:gd name="connsiteX5" fmla="*/ 259367 w 1476136"/>
              <a:gd name="connsiteY5" fmla="*/ 1296646 h 1925081"/>
              <a:gd name="connsiteX6" fmla="*/ 505040 w 1476136"/>
              <a:gd name="connsiteY6" fmla="*/ 835471 h 1925081"/>
              <a:gd name="connsiteX0" fmla="*/ 595553 w 1566649"/>
              <a:gd name="connsiteY0" fmla="*/ 835471 h 1926386"/>
              <a:gd name="connsiteX1" fmla="*/ 973650 w 1566649"/>
              <a:gd name="connsiteY1" fmla="*/ 8535 h 1926386"/>
              <a:gd name="connsiteX2" fmla="*/ 1510771 w 1566649"/>
              <a:gd name="connsiteY2" fmla="*/ 461760 h 1926386"/>
              <a:gd name="connsiteX3" fmla="*/ 1439212 w 1566649"/>
              <a:gd name="connsiteY3" fmla="*/ 1217134 h 1926386"/>
              <a:gd name="connsiteX4" fmla="*/ 146715 w 1566649"/>
              <a:gd name="connsiteY4" fmla="*/ 1924801 h 1926386"/>
              <a:gd name="connsiteX5" fmla="*/ 79536 w 1566649"/>
              <a:gd name="connsiteY5" fmla="*/ 1392062 h 1926386"/>
              <a:gd name="connsiteX6" fmla="*/ 595553 w 1566649"/>
              <a:gd name="connsiteY6" fmla="*/ 835471 h 1926386"/>
              <a:gd name="connsiteX0" fmla="*/ 561708 w 1495838"/>
              <a:gd name="connsiteY0" fmla="*/ 835471 h 1928815"/>
              <a:gd name="connsiteX1" fmla="*/ 939805 w 1495838"/>
              <a:gd name="connsiteY1" fmla="*/ 8535 h 1928815"/>
              <a:gd name="connsiteX2" fmla="*/ 1476926 w 1495838"/>
              <a:gd name="connsiteY2" fmla="*/ 461760 h 1928815"/>
              <a:gd name="connsiteX3" fmla="*/ 1405367 w 1495838"/>
              <a:gd name="connsiteY3" fmla="*/ 1217134 h 1928815"/>
              <a:gd name="connsiteX4" fmla="*/ 816968 w 1495838"/>
              <a:gd name="connsiteY4" fmla="*/ 1614699 h 1928815"/>
              <a:gd name="connsiteX5" fmla="*/ 112870 w 1495838"/>
              <a:gd name="connsiteY5" fmla="*/ 1924801 h 1928815"/>
              <a:gd name="connsiteX6" fmla="*/ 45691 w 1495838"/>
              <a:gd name="connsiteY6" fmla="*/ 1392062 h 1928815"/>
              <a:gd name="connsiteX7" fmla="*/ 561708 w 1495838"/>
              <a:gd name="connsiteY7" fmla="*/ 835471 h 1928815"/>
              <a:gd name="connsiteX0" fmla="*/ 572904 w 1507034"/>
              <a:gd name="connsiteY0" fmla="*/ 835471 h 1961319"/>
              <a:gd name="connsiteX1" fmla="*/ 951001 w 1507034"/>
              <a:gd name="connsiteY1" fmla="*/ 8535 h 1961319"/>
              <a:gd name="connsiteX2" fmla="*/ 1488122 w 1507034"/>
              <a:gd name="connsiteY2" fmla="*/ 461760 h 1961319"/>
              <a:gd name="connsiteX3" fmla="*/ 1416563 w 1507034"/>
              <a:gd name="connsiteY3" fmla="*/ 1217134 h 1961319"/>
              <a:gd name="connsiteX4" fmla="*/ 1042849 w 1507034"/>
              <a:gd name="connsiteY4" fmla="*/ 1837335 h 1961319"/>
              <a:gd name="connsiteX5" fmla="*/ 124066 w 1507034"/>
              <a:gd name="connsiteY5" fmla="*/ 1924801 h 1961319"/>
              <a:gd name="connsiteX6" fmla="*/ 56887 w 1507034"/>
              <a:gd name="connsiteY6" fmla="*/ 1392062 h 1961319"/>
              <a:gd name="connsiteX7" fmla="*/ 572904 w 1507034"/>
              <a:gd name="connsiteY7" fmla="*/ 835471 h 1961319"/>
              <a:gd name="connsiteX0" fmla="*/ 572904 w 1493127"/>
              <a:gd name="connsiteY0" fmla="*/ 835471 h 1961319"/>
              <a:gd name="connsiteX1" fmla="*/ 951001 w 1493127"/>
              <a:gd name="connsiteY1" fmla="*/ 8535 h 1961319"/>
              <a:gd name="connsiteX2" fmla="*/ 1488122 w 1493127"/>
              <a:gd name="connsiteY2" fmla="*/ 461760 h 1961319"/>
              <a:gd name="connsiteX3" fmla="*/ 1308497 w 1493127"/>
              <a:gd name="connsiteY3" fmla="*/ 1100756 h 1961319"/>
              <a:gd name="connsiteX4" fmla="*/ 1042849 w 1493127"/>
              <a:gd name="connsiteY4" fmla="*/ 1837335 h 1961319"/>
              <a:gd name="connsiteX5" fmla="*/ 124066 w 1493127"/>
              <a:gd name="connsiteY5" fmla="*/ 1924801 h 1961319"/>
              <a:gd name="connsiteX6" fmla="*/ 56887 w 1493127"/>
              <a:gd name="connsiteY6" fmla="*/ 1392062 h 1961319"/>
              <a:gd name="connsiteX7" fmla="*/ 572904 w 1493127"/>
              <a:gd name="connsiteY7" fmla="*/ 835471 h 1961319"/>
              <a:gd name="connsiteX0" fmla="*/ 556279 w 1493127"/>
              <a:gd name="connsiteY0" fmla="*/ 1026179 h 1969147"/>
              <a:gd name="connsiteX1" fmla="*/ 951001 w 1493127"/>
              <a:gd name="connsiteY1" fmla="*/ 16363 h 1969147"/>
              <a:gd name="connsiteX2" fmla="*/ 1488122 w 1493127"/>
              <a:gd name="connsiteY2" fmla="*/ 469588 h 1969147"/>
              <a:gd name="connsiteX3" fmla="*/ 1308497 w 1493127"/>
              <a:gd name="connsiteY3" fmla="*/ 1108584 h 1969147"/>
              <a:gd name="connsiteX4" fmla="*/ 1042849 w 1493127"/>
              <a:gd name="connsiteY4" fmla="*/ 1845163 h 1969147"/>
              <a:gd name="connsiteX5" fmla="*/ 124066 w 1493127"/>
              <a:gd name="connsiteY5" fmla="*/ 1932629 h 1969147"/>
              <a:gd name="connsiteX6" fmla="*/ 56887 w 1493127"/>
              <a:gd name="connsiteY6" fmla="*/ 1399890 h 1969147"/>
              <a:gd name="connsiteX7" fmla="*/ 556279 w 1493127"/>
              <a:gd name="connsiteY7" fmla="*/ 1026179 h 1969147"/>
              <a:gd name="connsiteX0" fmla="*/ 556279 w 1493127"/>
              <a:gd name="connsiteY0" fmla="*/ 1046455 h 1989423"/>
              <a:gd name="connsiteX1" fmla="*/ 951001 w 1493127"/>
              <a:gd name="connsiteY1" fmla="*/ 36639 h 1989423"/>
              <a:gd name="connsiteX2" fmla="*/ 1488122 w 1493127"/>
              <a:gd name="connsiteY2" fmla="*/ 331923 h 1989423"/>
              <a:gd name="connsiteX3" fmla="*/ 1308497 w 1493127"/>
              <a:gd name="connsiteY3" fmla="*/ 1128860 h 1989423"/>
              <a:gd name="connsiteX4" fmla="*/ 1042849 w 1493127"/>
              <a:gd name="connsiteY4" fmla="*/ 1865439 h 1989423"/>
              <a:gd name="connsiteX5" fmla="*/ 124066 w 1493127"/>
              <a:gd name="connsiteY5" fmla="*/ 1952905 h 1989423"/>
              <a:gd name="connsiteX6" fmla="*/ 56887 w 1493127"/>
              <a:gd name="connsiteY6" fmla="*/ 1420166 h 1989423"/>
              <a:gd name="connsiteX7" fmla="*/ 556279 w 1493127"/>
              <a:gd name="connsiteY7" fmla="*/ 1046455 h 1989423"/>
              <a:gd name="connsiteX0" fmla="*/ 607915 w 1544763"/>
              <a:gd name="connsiteY0" fmla="*/ 1046455 h 1966661"/>
              <a:gd name="connsiteX1" fmla="*/ 1002637 w 1544763"/>
              <a:gd name="connsiteY1" fmla="*/ 36639 h 1966661"/>
              <a:gd name="connsiteX2" fmla="*/ 1539758 w 1544763"/>
              <a:gd name="connsiteY2" fmla="*/ 331923 h 1966661"/>
              <a:gd name="connsiteX3" fmla="*/ 1360133 w 1544763"/>
              <a:gd name="connsiteY3" fmla="*/ 1128860 h 1966661"/>
              <a:gd name="connsiteX4" fmla="*/ 1094485 w 1544763"/>
              <a:gd name="connsiteY4" fmla="*/ 1865439 h 1966661"/>
              <a:gd name="connsiteX5" fmla="*/ 84262 w 1544763"/>
              <a:gd name="connsiteY5" fmla="*/ 1919654 h 1966661"/>
              <a:gd name="connsiteX6" fmla="*/ 108523 w 1544763"/>
              <a:gd name="connsiteY6" fmla="*/ 1420166 h 1966661"/>
              <a:gd name="connsiteX7" fmla="*/ 607915 w 1544763"/>
              <a:gd name="connsiteY7" fmla="*/ 1046455 h 1966661"/>
              <a:gd name="connsiteX0" fmla="*/ 638701 w 1575549"/>
              <a:gd name="connsiteY0" fmla="*/ 1046455 h 1960793"/>
              <a:gd name="connsiteX1" fmla="*/ 1033423 w 1575549"/>
              <a:gd name="connsiteY1" fmla="*/ 36639 h 1960793"/>
              <a:gd name="connsiteX2" fmla="*/ 1570544 w 1575549"/>
              <a:gd name="connsiteY2" fmla="*/ 331923 h 1960793"/>
              <a:gd name="connsiteX3" fmla="*/ 1390919 w 1575549"/>
              <a:gd name="connsiteY3" fmla="*/ 1128860 h 1960793"/>
              <a:gd name="connsiteX4" fmla="*/ 1125271 w 1575549"/>
              <a:gd name="connsiteY4" fmla="*/ 1865439 h 1960793"/>
              <a:gd name="connsiteX5" fmla="*/ 115048 w 1575549"/>
              <a:gd name="connsiteY5" fmla="*/ 1919654 h 1960793"/>
              <a:gd name="connsiteX6" fmla="*/ 72807 w 1575549"/>
              <a:gd name="connsiteY6" fmla="*/ 1503293 h 1960793"/>
              <a:gd name="connsiteX7" fmla="*/ 638701 w 1575549"/>
              <a:gd name="connsiteY7" fmla="*/ 1046455 h 1960793"/>
              <a:gd name="connsiteX0" fmla="*/ 632371 w 1569219"/>
              <a:gd name="connsiteY0" fmla="*/ 1046455 h 1983109"/>
              <a:gd name="connsiteX1" fmla="*/ 1027093 w 1569219"/>
              <a:gd name="connsiteY1" fmla="*/ 36639 h 1983109"/>
              <a:gd name="connsiteX2" fmla="*/ 1564214 w 1569219"/>
              <a:gd name="connsiteY2" fmla="*/ 331923 h 1983109"/>
              <a:gd name="connsiteX3" fmla="*/ 1384589 w 1569219"/>
              <a:gd name="connsiteY3" fmla="*/ 1128860 h 1983109"/>
              <a:gd name="connsiteX4" fmla="*/ 1019188 w 1569219"/>
              <a:gd name="connsiteY4" fmla="*/ 1907002 h 1983109"/>
              <a:gd name="connsiteX5" fmla="*/ 108718 w 1569219"/>
              <a:gd name="connsiteY5" fmla="*/ 1919654 h 1983109"/>
              <a:gd name="connsiteX6" fmla="*/ 66477 w 1569219"/>
              <a:gd name="connsiteY6" fmla="*/ 1503293 h 1983109"/>
              <a:gd name="connsiteX7" fmla="*/ 632371 w 1569219"/>
              <a:gd name="connsiteY7" fmla="*/ 1046455 h 1983109"/>
              <a:gd name="connsiteX0" fmla="*/ 606377 w 1543225"/>
              <a:gd name="connsiteY0" fmla="*/ 1046455 h 1986983"/>
              <a:gd name="connsiteX1" fmla="*/ 1001099 w 1543225"/>
              <a:gd name="connsiteY1" fmla="*/ 36639 h 1986983"/>
              <a:gd name="connsiteX2" fmla="*/ 1538220 w 1543225"/>
              <a:gd name="connsiteY2" fmla="*/ 331923 h 1986983"/>
              <a:gd name="connsiteX3" fmla="*/ 1358595 w 1543225"/>
              <a:gd name="connsiteY3" fmla="*/ 1128860 h 1986983"/>
              <a:gd name="connsiteX4" fmla="*/ 993194 w 1543225"/>
              <a:gd name="connsiteY4" fmla="*/ 1907002 h 1986983"/>
              <a:gd name="connsiteX5" fmla="*/ 149226 w 1543225"/>
              <a:gd name="connsiteY5" fmla="*/ 1927966 h 1986983"/>
              <a:gd name="connsiteX6" fmla="*/ 40483 w 1543225"/>
              <a:gd name="connsiteY6" fmla="*/ 1503293 h 1986983"/>
              <a:gd name="connsiteX7" fmla="*/ 606377 w 1543225"/>
              <a:gd name="connsiteY7" fmla="*/ 1046455 h 1986983"/>
              <a:gd name="connsiteX0" fmla="*/ 606377 w 1543225"/>
              <a:gd name="connsiteY0" fmla="*/ 1046455 h 1986983"/>
              <a:gd name="connsiteX1" fmla="*/ 1001099 w 1543225"/>
              <a:gd name="connsiteY1" fmla="*/ 36639 h 1986983"/>
              <a:gd name="connsiteX2" fmla="*/ 1538220 w 1543225"/>
              <a:gd name="connsiteY2" fmla="*/ 331923 h 1986983"/>
              <a:gd name="connsiteX3" fmla="*/ 1358595 w 1543225"/>
              <a:gd name="connsiteY3" fmla="*/ 1128860 h 1986983"/>
              <a:gd name="connsiteX4" fmla="*/ 993194 w 1543225"/>
              <a:gd name="connsiteY4" fmla="*/ 1907002 h 1986983"/>
              <a:gd name="connsiteX5" fmla="*/ 149226 w 1543225"/>
              <a:gd name="connsiteY5" fmla="*/ 1927966 h 1986983"/>
              <a:gd name="connsiteX6" fmla="*/ 40483 w 1543225"/>
              <a:gd name="connsiteY6" fmla="*/ 1503293 h 1986983"/>
              <a:gd name="connsiteX7" fmla="*/ 606377 w 1543225"/>
              <a:gd name="connsiteY7" fmla="*/ 1046455 h 1986983"/>
              <a:gd name="connsiteX0" fmla="*/ 606377 w 1543225"/>
              <a:gd name="connsiteY0" fmla="*/ 982634 h 1923162"/>
              <a:gd name="connsiteX1" fmla="*/ 926285 w 1543225"/>
              <a:gd name="connsiteY1" fmla="*/ 47633 h 1923162"/>
              <a:gd name="connsiteX2" fmla="*/ 1538220 w 1543225"/>
              <a:gd name="connsiteY2" fmla="*/ 268102 h 1923162"/>
              <a:gd name="connsiteX3" fmla="*/ 1358595 w 1543225"/>
              <a:gd name="connsiteY3" fmla="*/ 1065039 h 1923162"/>
              <a:gd name="connsiteX4" fmla="*/ 993194 w 1543225"/>
              <a:gd name="connsiteY4" fmla="*/ 1843181 h 1923162"/>
              <a:gd name="connsiteX5" fmla="*/ 149226 w 1543225"/>
              <a:gd name="connsiteY5" fmla="*/ 1864145 h 1923162"/>
              <a:gd name="connsiteX6" fmla="*/ 40483 w 1543225"/>
              <a:gd name="connsiteY6" fmla="*/ 1439472 h 1923162"/>
              <a:gd name="connsiteX7" fmla="*/ 606377 w 1543225"/>
              <a:gd name="connsiteY7" fmla="*/ 982634 h 1923162"/>
              <a:gd name="connsiteX0" fmla="*/ 606377 w 1511695"/>
              <a:gd name="connsiteY0" fmla="*/ 1002867 h 1943395"/>
              <a:gd name="connsiteX1" fmla="*/ 926285 w 1511695"/>
              <a:gd name="connsiteY1" fmla="*/ 67866 h 1943395"/>
              <a:gd name="connsiteX2" fmla="*/ 1504969 w 1511695"/>
              <a:gd name="connsiteY2" fmla="*/ 221833 h 1943395"/>
              <a:gd name="connsiteX3" fmla="*/ 1358595 w 1511695"/>
              <a:gd name="connsiteY3" fmla="*/ 1085272 h 1943395"/>
              <a:gd name="connsiteX4" fmla="*/ 993194 w 1511695"/>
              <a:gd name="connsiteY4" fmla="*/ 1863414 h 1943395"/>
              <a:gd name="connsiteX5" fmla="*/ 149226 w 1511695"/>
              <a:gd name="connsiteY5" fmla="*/ 1884378 h 1943395"/>
              <a:gd name="connsiteX6" fmla="*/ 40483 w 1511695"/>
              <a:gd name="connsiteY6" fmla="*/ 1459705 h 1943395"/>
              <a:gd name="connsiteX7" fmla="*/ 606377 w 1511695"/>
              <a:gd name="connsiteY7" fmla="*/ 1002867 h 194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1695" h="1943395">
                <a:moveTo>
                  <a:pt x="606377" y="1002867"/>
                </a:moveTo>
                <a:cubicBezTo>
                  <a:pt x="754011" y="770894"/>
                  <a:pt x="776520" y="198038"/>
                  <a:pt x="926285" y="67866"/>
                </a:cubicBezTo>
                <a:cubicBezTo>
                  <a:pt x="1076050" y="-62306"/>
                  <a:pt x="1476408" y="-2129"/>
                  <a:pt x="1504969" y="221833"/>
                </a:cubicBezTo>
                <a:cubicBezTo>
                  <a:pt x="1533530" y="445795"/>
                  <a:pt x="1468588" y="893115"/>
                  <a:pt x="1358595" y="1085272"/>
                </a:cubicBezTo>
                <a:cubicBezTo>
                  <a:pt x="1248602" y="1277429"/>
                  <a:pt x="1208610" y="1745469"/>
                  <a:pt x="993194" y="1863414"/>
                </a:cubicBezTo>
                <a:cubicBezTo>
                  <a:pt x="777778" y="1981359"/>
                  <a:pt x="308011" y="1951663"/>
                  <a:pt x="149226" y="1884378"/>
                </a:cubicBezTo>
                <a:cubicBezTo>
                  <a:pt x="-9559" y="1817093"/>
                  <a:pt x="-34323" y="1641260"/>
                  <a:pt x="40483" y="1459705"/>
                </a:cubicBezTo>
                <a:cubicBezTo>
                  <a:pt x="115289" y="1278150"/>
                  <a:pt x="458743" y="1234840"/>
                  <a:pt x="606377" y="1002867"/>
                </a:cubicBezTo>
                <a:close/>
              </a:path>
            </a:pathLst>
          </a:cu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4" name="Oval 3">
            <a:extLst>
              <a:ext uri="{FF2B5EF4-FFF2-40B4-BE49-F238E27FC236}">
                <a16:creationId xmlns:a16="http://schemas.microsoft.com/office/drawing/2014/main" id="{05613167-3658-406D-BEED-C99B1BC3F030}"/>
              </a:ext>
            </a:extLst>
          </p:cNvPr>
          <p:cNvSpPr/>
          <p:nvPr/>
        </p:nvSpPr>
        <p:spPr>
          <a:xfrm>
            <a:off x="1749287" y="1685677"/>
            <a:ext cx="978010" cy="198901"/>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cxnSp>
        <p:nvCxnSpPr>
          <p:cNvPr id="6" name="Straight Arrow Connector 5">
            <a:extLst>
              <a:ext uri="{FF2B5EF4-FFF2-40B4-BE49-F238E27FC236}">
                <a16:creationId xmlns:a16="http://schemas.microsoft.com/office/drawing/2014/main" id="{F83B261D-DF02-4ABF-952E-7BC9C8D15CF6}"/>
              </a:ext>
            </a:extLst>
          </p:cNvPr>
          <p:cNvCxnSpPr/>
          <p:nvPr/>
        </p:nvCxnSpPr>
        <p:spPr>
          <a:xfrm>
            <a:off x="2218415" y="1925164"/>
            <a:ext cx="0" cy="1660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7E66E049-9143-4FCE-B42D-552A1FFB0400}"/>
              </a:ext>
            </a:extLst>
          </p:cNvPr>
          <p:cNvSpPr txBox="1"/>
          <p:nvPr/>
        </p:nvSpPr>
        <p:spPr>
          <a:xfrm>
            <a:off x="1948070" y="2210463"/>
            <a:ext cx="707661" cy="160168"/>
          </a:xfrm>
          <a:prstGeom prst="rect">
            <a:avLst/>
          </a:prstGeom>
        </p:spPr>
        <p:txBody>
          <a:bodyPr vert="horz" wrap="square" lIns="91440" tIns="45720" rIns="91440" bIns="45720" rtlCol="0" anchor="t" anchorCtr="0">
            <a:noAutofit/>
          </a:bodyPr>
          <a:lstStyle/>
          <a:p>
            <a:pPr algn="l">
              <a:lnSpc>
                <a:spcPct val="120000"/>
              </a:lnSpc>
              <a:spcAft>
                <a:spcPts val="1200"/>
              </a:spcAft>
            </a:pPr>
            <a:endParaRPr lang="en-NZ" sz="1400" dirty="0">
              <a:solidFill>
                <a:srgbClr val="095F72"/>
              </a:solidFill>
              <a:latin typeface="Arial"/>
              <a:cs typeface="Arial"/>
            </a:endParaRPr>
          </a:p>
        </p:txBody>
      </p:sp>
      <p:sp>
        <p:nvSpPr>
          <p:cNvPr id="8" name="TextBox 7">
            <a:extLst>
              <a:ext uri="{FF2B5EF4-FFF2-40B4-BE49-F238E27FC236}">
                <a16:creationId xmlns:a16="http://schemas.microsoft.com/office/drawing/2014/main" id="{87F79568-01D8-46A2-88B0-94E3E9794FA6}"/>
              </a:ext>
            </a:extLst>
          </p:cNvPr>
          <p:cNvSpPr txBox="1"/>
          <p:nvPr/>
        </p:nvSpPr>
        <p:spPr>
          <a:xfrm>
            <a:off x="1820857" y="2035991"/>
            <a:ext cx="890538" cy="351374"/>
          </a:xfrm>
          <a:prstGeom prst="rect">
            <a:avLst/>
          </a:prstGeom>
        </p:spPr>
        <p:txBody>
          <a:bodyPr vert="horz" wrap="square" lIns="91440" tIns="45720" rIns="91440" bIns="45720" rtlCol="0" anchor="t" anchorCtr="0">
            <a:noAutofit/>
          </a:bodyPr>
          <a:lstStyle/>
          <a:p>
            <a:pPr algn="l">
              <a:lnSpc>
                <a:spcPct val="120000"/>
              </a:lnSpc>
              <a:spcAft>
                <a:spcPts val="1200"/>
              </a:spcAft>
            </a:pPr>
            <a:r>
              <a:rPr lang="en-NZ" sz="1200" b="1" dirty="0">
                <a:latin typeface="Arial"/>
                <a:cs typeface="Arial"/>
              </a:rPr>
              <a:t>75,500 ha</a:t>
            </a:r>
          </a:p>
        </p:txBody>
      </p:sp>
    </p:spTree>
    <p:extLst>
      <p:ext uri="{BB962C8B-B14F-4D97-AF65-F5344CB8AC3E}">
        <p14:creationId xmlns:p14="http://schemas.microsoft.com/office/powerpoint/2010/main" val="51600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1BD49D6-0172-44C4-9291-8DD08A3E9000}"/>
              </a:ext>
            </a:extLst>
          </p:cNvPr>
          <p:cNvSpPr>
            <a:spLocks noGrp="1"/>
          </p:cNvSpPr>
          <p:nvPr>
            <p:ph type="sldNum" sz="quarter" idx="4"/>
          </p:nvPr>
        </p:nvSpPr>
        <p:spPr/>
        <p:txBody>
          <a:bodyPr/>
          <a:lstStyle/>
          <a:p>
            <a:pPr defTabSz="685800"/>
            <a:fld id="{29BC30C7-E644-4F79-80A8-F982B121EB2B}" type="slidenum">
              <a:rPr lang="en-NZ">
                <a:latin typeface="Calibri" panose="020F0502020204030204"/>
              </a:rPr>
              <a:pPr defTabSz="685800"/>
              <a:t>21</a:t>
            </a:fld>
            <a:endParaRPr lang="en-NZ" dirty="0">
              <a:latin typeface="Calibri" panose="020F0502020204030204"/>
            </a:endParaRPr>
          </a:p>
        </p:txBody>
      </p:sp>
      <p:pic>
        <p:nvPicPr>
          <p:cNvPr id="6146" name="Picture 2">
            <a:extLst>
              <a:ext uri="{FF2B5EF4-FFF2-40B4-BE49-F238E27FC236}">
                <a16:creationId xmlns:a16="http://schemas.microsoft.com/office/drawing/2014/main" id="{843E3FF7-1144-4F9B-92D7-94C1459C26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4" t="1355" r="1472" b="1060"/>
          <a:stretch/>
        </p:blipFill>
        <p:spPr bwMode="auto">
          <a:xfrm>
            <a:off x="543088" y="0"/>
            <a:ext cx="8057825"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9DACB633-83D7-4F57-BDBB-FDF97FEB43DE}"/>
              </a:ext>
            </a:extLst>
          </p:cNvPr>
          <p:cNvSpPr/>
          <p:nvPr/>
        </p:nvSpPr>
        <p:spPr>
          <a:xfrm>
            <a:off x="6367030" y="1691121"/>
            <a:ext cx="2226089" cy="771524"/>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NZ" sz="1350">
              <a:solidFill>
                <a:prstClr val="white"/>
              </a:solidFill>
              <a:latin typeface="Calibri" panose="020F0502020204030204"/>
            </a:endParaRPr>
          </a:p>
        </p:txBody>
      </p:sp>
      <p:sp>
        <p:nvSpPr>
          <p:cNvPr id="7" name="Oval 6">
            <a:extLst>
              <a:ext uri="{FF2B5EF4-FFF2-40B4-BE49-F238E27FC236}">
                <a16:creationId xmlns:a16="http://schemas.microsoft.com/office/drawing/2014/main" id="{23625E28-B1BD-46D4-9356-E7EAE937AA75}"/>
              </a:ext>
            </a:extLst>
          </p:cNvPr>
          <p:cNvSpPr/>
          <p:nvPr/>
        </p:nvSpPr>
        <p:spPr>
          <a:xfrm>
            <a:off x="426028" y="4183407"/>
            <a:ext cx="2226089" cy="771524"/>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NZ" sz="1350">
              <a:solidFill>
                <a:prstClr val="white"/>
              </a:solidFill>
              <a:latin typeface="Calibri" panose="020F0502020204030204"/>
            </a:endParaRPr>
          </a:p>
        </p:txBody>
      </p:sp>
    </p:spTree>
    <p:extLst>
      <p:ext uri="{BB962C8B-B14F-4D97-AF65-F5344CB8AC3E}">
        <p14:creationId xmlns:p14="http://schemas.microsoft.com/office/powerpoint/2010/main" val="1475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2E8AF45-E2FD-46B5-A6E0-0292DC457B5F}"/>
              </a:ext>
            </a:extLst>
          </p:cNvPr>
          <p:cNvSpPr txBox="1">
            <a:spLocks noGrp="1"/>
          </p:cNvSpPr>
          <p:nvPr>
            <p:ph type="title"/>
          </p:nvPr>
        </p:nvSpPr>
        <p:spPr>
          <a:xfrm>
            <a:off x="315913" y="298450"/>
            <a:ext cx="8216900" cy="857250"/>
          </a:xfrm>
          <a:prstGeom prst="rect">
            <a:avLst/>
          </a:prstGeom>
        </p:spPr>
        <p:txBody>
          <a:bodyPr vert="horz" lIns="91430" tIns="45715" rIns="91430" bIns="45715" rtlCol="0" anchor="ctr">
            <a:normAutofit/>
          </a:bodyPr>
          <a:lstStyle>
            <a:lvl1pPr algn="l" defTabSz="685800" rtl="0" eaLnBrk="1" latinLnBrk="0" hangingPunct="1">
              <a:lnSpc>
                <a:spcPct val="90000"/>
              </a:lnSpc>
              <a:spcBef>
                <a:spcPct val="0"/>
              </a:spcBef>
              <a:buNone/>
              <a:defRPr sz="3200" kern="1200">
                <a:solidFill>
                  <a:schemeClr val="tx1">
                    <a:lumMod val="75000"/>
                    <a:lumOff val="25000"/>
                  </a:schemeClr>
                </a:solidFill>
                <a:latin typeface="Arial"/>
                <a:ea typeface="+mj-ea"/>
                <a:cs typeface="Arial"/>
              </a:defRPr>
            </a:lvl1pPr>
          </a:lstStyle>
          <a:p>
            <a:r>
              <a:rPr lang="en-NZ" sz="3000" dirty="0">
                <a:solidFill>
                  <a:schemeClr val="accent1"/>
                </a:solidFill>
              </a:rPr>
              <a:t>Registering post-89 forest in the ETS</a:t>
            </a:r>
          </a:p>
        </p:txBody>
      </p:sp>
      <p:pic>
        <p:nvPicPr>
          <p:cNvPr id="5" name="Picture 2" descr="Aerial obliques 25th June 013">
            <a:extLst>
              <a:ext uri="{FF2B5EF4-FFF2-40B4-BE49-F238E27FC236}">
                <a16:creationId xmlns:a16="http://schemas.microsoft.com/office/drawing/2014/main" id="{DAC4246F-438E-46F2-8D1D-0E542CAA22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905" y="2514898"/>
            <a:ext cx="3454049" cy="197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MG_0059">
            <a:extLst>
              <a:ext uri="{FF2B5EF4-FFF2-40B4-BE49-F238E27FC236}">
                <a16:creationId xmlns:a16="http://schemas.microsoft.com/office/drawing/2014/main" id="{D4F2DCA6-ACC6-47AE-8152-2E64655B83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1387" y="2520281"/>
            <a:ext cx="3431031" cy="1987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3">
            <a:extLst>
              <a:ext uri="{FF2B5EF4-FFF2-40B4-BE49-F238E27FC236}">
                <a16:creationId xmlns:a16="http://schemas.microsoft.com/office/drawing/2014/main" id="{E7A8AB77-6A2F-4583-B5D3-1C5CA77D73B1}"/>
              </a:ext>
            </a:extLst>
          </p:cNvPr>
          <p:cNvSpPr/>
          <p:nvPr/>
        </p:nvSpPr>
        <p:spPr bwMode="auto">
          <a:xfrm>
            <a:off x="866420" y="1055434"/>
            <a:ext cx="1274967" cy="1139383"/>
          </a:xfrm>
          <a:prstGeom prst="roundRect">
            <a:avLst/>
          </a:prstGeom>
          <a:solidFill>
            <a:schemeClr val="accent1">
              <a:lumMod val="40000"/>
              <a:lumOff val="60000"/>
            </a:schemeClr>
          </a:solidFill>
          <a:ln w="28575" cap="flat" cmpd="sng" algn="ctr">
            <a:solidFill>
              <a:srgbClr val="00206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lnSpc>
                <a:spcPct val="80000"/>
              </a:lnSpc>
              <a:spcBef>
                <a:spcPct val="20000"/>
              </a:spcBef>
              <a:spcAft>
                <a:spcPct val="0"/>
              </a:spcAft>
            </a:pPr>
            <a:endParaRPr lang="en-NZ" sz="1875" b="1">
              <a:solidFill>
                <a:srgbClr val="FFFFFF"/>
              </a:solidFill>
              <a:latin typeface="Arial Narrow" pitchFamily="34" charset="0"/>
            </a:endParaRPr>
          </a:p>
        </p:txBody>
      </p:sp>
      <p:sp>
        <p:nvSpPr>
          <p:cNvPr id="8" name="Rounded Rectangle 4">
            <a:extLst>
              <a:ext uri="{FF2B5EF4-FFF2-40B4-BE49-F238E27FC236}">
                <a16:creationId xmlns:a16="http://schemas.microsoft.com/office/drawing/2014/main" id="{4C72E657-1904-478B-ABE3-67E150699830}"/>
              </a:ext>
            </a:extLst>
          </p:cNvPr>
          <p:cNvSpPr/>
          <p:nvPr/>
        </p:nvSpPr>
        <p:spPr bwMode="auto">
          <a:xfrm>
            <a:off x="2317930" y="1066833"/>
            <a:ext cx="1226819" cy="1127984"/>
          </a:xfrm>
          <a:prstGeom prst="roundRect">
            <a:avLst/>
          </a:prstGeom>
          <a:solidFill>
            <a:schemeClr val="accent1">
              <a:lumMod val="40000"/>
              <a:lumOff val="60000"/>
            </a:schemeClr>
          </a:solidFill>
          <a:ln w="28575" cap="flat" cmpd="sng" algn="ctr">
            <a:solidFill>
              <a:srgbClr val="00206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lnSpc>
                <a:spcPct val="80000"/>
              </a:lnSpc>
              <a:spcBef>
                <a:spcPct val="20000"/>
              </a:spcBef>
              <a:spcAft>
                <a:spcPct val="0"/>
              </a:spcAft>
            </a:pPr>
            <a:endParaRPr lang="en-NZ" sz="1875" b="1">
              <a:solidFill>
                <a:srgbClr val="FFFFFF"/>
              </a:solidFill>
              <a:latin typeface="Arial Narrow" pitchFamily="34" charset="0"/>
            </a:endParaRPr>
          </a:p>
        </p:txBody>
      </p:sp>
      <p:sp>
        <p:nvSpPr>
          <p:cNvPr id="9" name="Rounded Rectangle 5">
            <a:extLst>
              <a:ext uri="{FF2B5EF4-FFF2-40B4-BE49-F238E27FC236}">
                <a16:creationId xmlns:a16="http://schemas.microsoft.com/office/drawing/2014/main" id="{BE83355D-0E2C-4891-BE32-C12A023A1D1F}"/>
              </a:ext>
            </a:extLst>
          </p:cNvPr>
          <p:cNvSpPr/>
          <p:nvPr/>
        </p:nvSpPr>
        <p:spPr bwMode="auto">
          <a:xfrm>
            <a:off x="3738437" y="1066833"/>
            <a:ext cx="1247776" cy="1127984"/>
          </a:xfrm>
          <a:prstGeom prst="roundRect">
            <a:avLst/>
          </a:prstGeom>
          <a:solidFill>
            <a:schemeClr val="accent1">
              <a:lumMod val="40000"/>
              <a:lumOff val="60000"/>
            </a:schemeClr>
          </a:solidFill>
          <a:ln w="28575" cap="flat" cmpd="sng" algn="ctr">
            <a:solidFill>
              <a:srgbClr val="00206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lnSpc>
                <a:spcPct val="80000"/>
              </a:lnSpc>
              <a:spcBef>
                <a:spcPct val="20000"/>
              </a:spcBef>
              <a:spcAft>
                <a:spcPct val="0"/>
              </a:spcAft>
            </a:pPr>
            <a:endParaRPr lang="en-NZ" sz="1875" b="1">
              <a:solidFill>
                <a:srgbClr val="FFFFFF"/>
              </a:solidFill>
              <a:latin typeface="Arial Narrow" pitchFamily="34" charset="0"/>
            </a:endParaRPr>
          </a:p>
        </p:txBody>
      </p:sp>
      <p:sp>
        <p:nvSpPr>
          <p:cNvPr id="10" name="Rounded Rectangle 6">
            <a:extLst>
              <a:ext uri="{FF2B5EF4-FFF2-40B4-BE49-F238E27FC236}">
                <a16:creationId xmlns:a16="http://schemas.microsoft.com/office/drawing/2014/main" id="{ED83BCF5-7762-4F7A-B32D-582C73619A9E}"/>
              </a:ext>
            </a:extLst>
          </p:cNvPr>
          <p:cNvSpPr/>
          <p:nvPr/>
        </p:nvSpPr>
        <p:spPr bwMode="auto">
          <a:xfrm>
            <a:off x="5168884" y="1066833"/>
            <a:ext cx="1219142" cy="1127984"/>
          </a:xfrm>
          <a:prstGeom prst="roundRect">
            <a:avLst/>
          </a:prstGeom>
          <a:solidFill>
            <a:schemeClr val="accent1">
              <a:lumMod val="40000"/>
              <a:lumOff val="60000"/>
            </a:schemeClr>
          </a:solidFill>
          <a:ln w="28575" cap="flat" cmpd="sng" algn="ctr">
            <a:solidFill>
              <a:srgbClr val="00206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lnSpc>
                <a:spcPct val="80000"/>
              </a:lnSpc>
              <a:spcBef>
                <a:spcPct val="20000"/>
              </a:spcBef>
              <a:spcAft>
                <a:spcPct val="0"/>
              </a:spcAft>
            </a:pPr>
            <a:endParaRPr lang="en-NZ" sz="1875" b="1">
              <a:solidFill>
                <a:srgbClr val="FFFFFF"/>
              </a:solidFill>
              <a:latin typeface="Arial Narrow" pitchFamily="34" charset="0"/>
            </a:endParaRPr>
          </a:p>
        </p:txBody>
      </p:sp>
      <p:sp>
        <p:nvSpPr>
          <p:cNvPr id="11" name="Rounded Rectangle 7">
            <a:extLst>
              <a:ext uri="{FF2B5EF4-FFF2-40B4-BE49-F238E27FC236}">
                <a16:creationId xmlns:a16="http://schemas.microsoft.com/office/drawing/2014/main" id="{61354235-97E1-4297-B7BD-28D986B1B5A1}"/>
              </a:ext>
            </a:extLst>
          </p:cNvPr>
          <p:cNvSpPr/>
          <p:nvPr/>
        </p:nvSpPr>
        <p:spPr bwMode="auto">
          <a:xfrm>
            <a:off x="6587872" y="1066833"/>
            <a:ext cx="1083994" cy="1127984"/>
          </a:xfrm>
          <a:prstGeom prst="roundRect">
            <a:avLst/>
          </a:prstGeom>
          <a:solidFill>
            <a:schemeClr val="accent1">
              <a:lumMod val="40000"/>
              <a:lumOff val="60000"/>
            </a:schemeClr>
          </a:solidFill>
          <a:ln w="28575" cap="flat" cmpd="sng" algn="ctr">
            <a:solidFill>
              <a:srgbClr val="00206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lnSpc>
                <a:spcPct val="80000"/>
              </a:lnSpc>
              <a:spcBef>
                <a:spcPct val="20000"/>
              </a:spcBef>
              <a:spcAft>
                <a:spcPct val="0"/>
              </a:spcAft>
            </a:pPr>
            <a:endParaRPr lang="en-NZ" sz="1875" b="1">
              <a:solidFill>
                <a:srgbClr val="FFFFFF"/>
              </a:solidFill>
              <a:latin typeface="Arial Narrow" pitchFamily="34" charset="0"/>
            </a:endParaRPr>
          </a:p>
        </p:txBody>
      </p:sp>
      <p:sp>
        <p:nvSpPr>
          <p:cNvPr id="12" name="TextBox 11">
            <a:extLst>
              <a:ext uri="{FF2B5EF4-FFF2-40B4-BE49-F238E27FC236}">
                <a16:creationId xmlns:a16="http://schemas.microsoft.com/office/drawing/2014/main" id="{60E1FECE-3F73-4E60-8F15-04C5CDDED9C8}"/>
              </a:ext>
            </a:extLst>
          </p:cNvPr>
          <p:cNvSpPr txBox="1"/>
          <p:nvPr/>
        </p:nvSpPr>
        <p:spPr>
          <a:xfrm>
            <a:off x="906284" y="1122182"/>
            <a:ext cx="1247774" cy="669414"/>
          </a:xfrm>
          <a:prstGeom prst="rect">
            <a:avLst/>
          </a:prstGeom>
          <a:noFill/>
        </p:spPr>
        <p:txBody>
          <a:bodyPr wrap="square" rtlCol="0">
            <a:spAutoFit/>
          </a:bodyPr>
          <a:lstStyle/>
          <a:p>
            <a:pPr algn="ctr" defTabSz="685800"/>
            <a:r>
              <a:rPr lang="en-NZ" sz="1875" b="1" dirty="0">
                <a:solidFill>
                  <a:prstClr val="black"/>
                </a:solidFill>
                <a:latin typeface="Calibri" panose="020F0502020204030204"/>
              </a:rPr>
              <a:t>Get consent</a:t>
            </a:r>
          </a:p>
        </p:txBody>
      </p:sp>
      <p:sp>
        <p:nvSpPr>
          <p:cNvPr id="13" name="TextBox 12">
            <a:extLst>
              <a:ext uri="{FF2B5EF4-FFF2-40B4-BE49-F238E27FC236}">
                <a16:creationId xmlns:a16="http://schemas.microsoft.com/office/drawing/2014/main" id="{5CAAD56C-ADDD-4747-8B2F-EED9BC9A4E14}"/>
              </a:ext>
            </a:extLst>
          </p:cNvPr>
          <p:cNvSpPr txBox="1"/>
          <p:nvPr/>
        </p:nvSpPr>
        <p:spPr>
          <a:xfrm>
            <a:off x="2446060" y="1146339"/>
            <a:ext cx="1013897" cy="957955"/>
          </a:xfrm>
          <a:prstGeom prst="rect">
            <a:avLst/>
          </a:prstGeom>
          <a:solidFill>
            <a:schemeClr val="accent1">
              <a:lumMod val="40000"/>
              <a:lumOff val="60000"/>
            </a:schemeClr>
          </a:solidFill>
        </p:spPr>
        <p:txBody>
          <a:bodyPr wrap="square" rtlCol="0">
            <a:spAutoFit/>
          </a:bodyPr>
          <a:lstStyle/>
          <a:p>
            <a:pPr algn="ctr" defTabSz="685800"/>
            <a:r>
              <a:rPr lang="en-NZ" sz="1875" b="1" dirty="0">
                <a:solidFill>
                  <a:prstClr val="black"/>
                </a:solidFill>
                <a:latin typeface="Calibri" panose="020F0502020204030204"/>
              </a:rPr>
              <a:t>Open a holding account</a:t>
            </a:r>
          </a:p>
        </p:txBody>
      </p:sp>
      <p:sp>
        <p:nvSpPr>
          <p:cNvPr id="14" name="TextBox 13">
            <a:extLst>
              <a:ext uri="{FF2B5EF4-FFF2-40B4-BE49-F238E27FC236}">
                <a16:creationId xmlns:a16="http://schemas.microsoft.com/office/drawing/2014/main" id="{40C734A4-6A01-4644-A8DD-E4C00444B14C}"/>
              </a:ext>
            </a:extLst>
          </p:cNvPr>
          <p:cNvSpPr txBox="1"/>
          <p:nvPr/>
        </p:nvSpPr>
        <p:spPr>
          <a:xfrm>
            <a:off x="3767177" y="1096644"/>
            <a:ext cx="1226820" cy="669414"/>
          </a:xfrm>
          <a:prstGeom prst="rect">
            <a:avLst/>
          </a:prstGeom>
          <a:noFill/>
        </p:spPr>
        <p:txBody>
          <a:bodyPr wrap="square" rtlCol="0">
            <a:spAutoFit/>
          </a:bodyPr>
          <a:lstStyle/>
          <a:p>
            <a:pPr algn="ctr" defTabSz="685800"/>
            <a:r>
              <a:rPr lang="en-NZ" sz="1875" b="1" dirty="0">
                <a:solidFill>
                  <a:prstClr val="black"/>
                </a:solidFill>
                <a:latin typeface="Calibri" panose="020F0502020204030204"/>
              </a:rPr>
              <a:t>Map your forest</a:t>
            </a:r>
          </a:p>
        </p:txBody>
      </p:sp>
      <p:sp>
        <p:nvSpPr>
          <p:cNvPr id="15" name="TextBox 14">
            <a:extLst>
              <a:ext uri="{FF2B5EF4-FFF2-40B4-BE49-F238E27FC236}">
                <a16:creationId xmlns:a16="http://schemas.microsoft.com/office/drawing/2014/main" id="{13F868DC-2CBC-4679-8724-3357CD5C035B}"/>
              </a:ext>
            </a:extLst>
          </p:cNvPr>
          <p:cNvSpPr txBox="1"/>
          <p:nvPr/>
        </p:nvSpPr>
        <p:spPr>
          <a:xfrm>
            <a:off x="5150083" y="1106582"/>
            <a:ext cx="1226820" cy="957955"/>
          </a:xfrm>
          <a:prstGeom prst="rect">
            <a:avLst/>
          </a:prstGeom>
          <a:noFill/>
        </p:spPr>
        <p:txBody>
          <a:bodyPr wrap="square" rtlCol="0">
            <a:spAutoFit/>
          </a:bodyPr>
          <a:lstStyle/>
          <a:p>
            <a:pPr algn="ctr" defTabSz="685800"/>
            <a:r>
              <a:rPr lang="en-NZ" sz="1875" b="1" dirty="0">
                <a:solidFill>
                  <a:prstClr val="black"/>
                </a:solidFill>
                <a:latin typeface="Calibri" panose="020F0502020204030204"/>
              </a:rPr>
              <a:t>Apply to register with MPI</a:t>
            </a:r>
          </a:p>
        </p:txBody>
      </p:sp>
      <p:sp>
        <p:nvSpPr>
          <p:cNvPr id="16" name="TextBox 15">
            <a:extLst>
              <a:ext uri="{FF2B5EF4-FFF2-40B4-BE49-F238E27FC236}">
                <a16:creationId xmlns:a16="http://schemas.microsoft.com/office/drawing/2014/main" id="{F61CA22F-A58A-49D5-AAEB-15D332D59BF1}"/>
              </a:ext>
            </a:extLst>
          </p:cNvPr>
          <p:cNvSpPr txBox="1"/>
          <p:nvPr/>
        </p:nvSpPr>
        <p:spPr>
          <a:xfrm>
            <a:off x="6520895" y="1116881"/>
            <a:ext cx="1226820" cy="669414"/>
          </a:xfrm>
          <a:prstGeom prst="rect">
            <a:avLst/>
          </a:prstGeom>
          <a:noFill/>
        </p:spPr>
        <p:txBody>
          <a:bodyPr wrap="square" rtlCol="0">
            <a:spAutoFit/>
          </a:bodyPr>
          <a:lstStyle/>
          <a:p>
            <a:pPr algn="ctr" defTabSz="685800"/>
            <a:r>
              <a:rPr lang="en-NZ" sz="1875" b="1" dirty="0">
                <a:solidFill>
                  <a:prstClr val="black"/>
                </a:solidFill>
                <a:latin typeface="Calibri" panose="020F0502020204030204"/>
              </a:rPr>
              <a:t>Submit to MPI</a:t>
            </a:r>
          </a:p>
        </p:txBody>
      </p:sp>
      <p:sp>
        <p:nvSpPr>
          <p:cNvPr id="17" name="Right Arrow 13">
            <a:extLst>
              <a:ext uri="{FF2B5EF4-FFF2-40B4-BE49-F238E27FC236}">
                <a16:creationId xmlns:a16="http://schemas.microsoft.com/office/drawing/2014/main" id="{3D9F7824-BE61-4BEF-BC6C-BFF73E0125A6}"/>
              </a:ext>
            </a:extLst>
          </p:cNvPr>
          <p:cNvSpPr/>
          <p:nvPr/>
        </p:nvSpPr>
        <p:spPr bwMode="auto">
          <a:xfrm>
            <a:off x="2135218" y="1400855"/>
            <a:ext cx="329684" cy="342900"/>
          </a:xfrm>
          <a:prstGeom prst="rightArrow">
            <a:avLst/>
          </a:prstGeom>
          <a:solidFill>
            <a:schemeClr val="accent6">
              <a:lumMod val="7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lnSpc>
                <a:spcPct val="80000"/>
              </a:lnSpc>
              <a:spcBef>
                <a:spcPct val="20000"/>
              </a:spcBef>
              <a:spcAft>
                <a:spcPct val="0"/>
              </a:spcAft>
            </a:pPr>
            <a:endParaRPr lang="en-NZ" sz="1875" b="1">
              <a:solidFill>
                <a:srgbClr val="FFFFFF"/>
              </a:solidFill>
              <a:latin typeface="Arial Narrow" pitchFamily="34" charset="0"/>
            </a:endParaRPr>
          </a:p>
        </p:txBody>
      </p:sp>
      <p:sp>
        <p:nvSpPr>
          <p:cNvPr id="18" name="Right Arrow 14">
            <a:extLst>
              <a:ext uri="{FF2B5EF4-FFF2-40B4-BE49-F238E27FC236}">
                <a16:creationId xmlns:a16="http://schemas.microsoft.com/office/drawing/2014/main" id="{A4488507-CCDD-4400-9A6A-B3300692AEF7}"/>
              </a:ext>
            </a:extLst>
          </p:cNvPr>
          <p:cNvSpPr/>
          <p:nvPr/>
        </p:nvSpPr>
        <p:spPr bwMode="auto">
          <a:xfrm>
            <a:off x="3562579" y="1399501"/>
            <a:ext cx="329684" cy="342900"/>
          </a:xfrm>
          <a:prstGeom prst="rightArrow">
            <a:avLst/>
          </a:prstGeom>
          <a:solidFill>
            <a:schemeClr val="accent6">
              <a:lumMod val="7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lnSpc>
                <a:spcPct val="80000"/>
              </a:lnSpc>
              <a:spcBef>
                <a:spcPct val="20000"/>
              </a:spcBef>
              <a:spcAft>
                <a:spcPct val="0"/>
              </a:spcAft>
            </a:pPr>
            <a:endParaRPr lang="en-NZ" sz="1875" b="1">
              <a:solidFill>
                <a:srgbClr val="FFFFFF"/>
              </a:solidFill>
              <a:latin typeface="Arial Narrow" pitchFamily="34" charset="0"/>
            </a:endParaRPr>
          </a:p>
        </p:txBody>
      </p:sp>
      <p:sp>
        <p:nvSpPr>
          <p:cNvPr id="19" name="Right Arrow 15">
            <a:extLst>
              <a:ext uri="{FF2B5EF4-FFF2-40B4-BE49-F238E27FC236}">
                <a16:creationId xmlns:a16="http://schemas.microsoft.com/office/drawing/2014/main" id="{C210104A-77FE-4FD2-BDF4-0B17F8A3B5CC}"/>
              </a:ext>
            </a:extLst>
          </p:cNvPr>
          <p:cNvSpPr/>
          <p:nvPr/>
        </p:nvSpPr>
        <p:spPr bwMode="auto">
          <a:xfrm>
            <a:off x="4993565" y="1422568"/>
            <a:ext cx="329684" cy="342900"/>
          </a:xfrm>
          <a:prstGeom prst="rightArrow">
            <a:avLst/>
          </a:prstGeom>
          <a:solidFill>
            <a:schemeClr val="accent6">
              <a:lumMod val="7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lnSpc>
                <a:spcPct val="80000"/>
              </a:lnSpc>
              <a:spcBef>
                <a:spcPct val="20000"/>
              </a:spcBef>
              <a:spcAft>
                <a:spcPct val="0"/>
              </a:spcAft>
            </a:pPr>
            <a:endParaRPr lang="en-NZ" sz="1875" b="1">
              <a:solidFill>
                <a:srgbClr val="FFFFFF"/>
              </a:solidFill>
              <a:latin typeface="Arial Narrow" pitchFamily="34" charset="0"/>
            </a:endParaRPr>
          </a:p>
        </p:txBody>
      </p:sp>
      <p:sp>
        <p:nvSpPr>
          <p:cNvPr id="20" name="Right Arrow 16">
            <a:extLst>
              <a:ext uri="{FF2B5EF4-FFF2-40B4-BE49-F238E27FC236}">
                <a16:creationId xmlns:a16="http://schemas.microsoft.com/office/drawing/2014/main" id="{2CAC7A09-5D6D-4DC2-B90D-0B263DE5BD83}"/>
              </a:ext>
            </a:extLst>
          </p:cNvPr>
          <p:cNvSpPr/>
          <p:nvPr/>
        </p:nvSpPr>
        <p:spPr bwMode="auto">
          <a:xfrm>
            <a:off x="6404676" y="1420240"/>
            <a:ext cx="329684" cy="342900"/>
          </a:xfrm>
          <a:prstGeom prst="rightArrow">
            <a:avLst/>
          </a:prstGeom>
          <a:solidFill>
            <a:schemeClr val="accent6">
              <a:lumMod val="7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lnSpc>
                <a:spcPct val="80000"/>
              </a:lnSpc>
              <a:spcBef>
                <a:spcPct val="20000"/>
              </a:spcBef>
              <a:spcAft>
                <a:spcPct val="0"/>
              </a:spcAft>
            </a:pPr>
            <a:endParaRPr lang="en-NZ" sz="1875" b="1">
              <a:solidFill>
                <a:srgbClr val="FFFFFF"/>
              </a:solidFill>
              <a:latin typeface="Arial Narrow" pitchFamily="34" charset="0"/>
            </a:endParaRPr>
          </a:p>
        </p:txBody>
      </p:sp>
      <p:cxnSp>
        <p:nvCxnSpPr>
          <p:cNvPr id="28" name="Connector: Curved 27">
            <a:extLst>
              <a:ext uri="{FF2B5EF4-FFF2-40B4-BE49-F238E27FC236}">
                <a16:creationId xmlns:a16="http://schemas.microsoft.com/office/drawing/2014/main" id="{C5CB351E-5450-844E-CA89-74EDD7ABD3CB}"/>
              </a:ext>
            </a:extLst>
          </p:cNvPr>
          <p:cNvCxnSpPr>
            <a:cxnSpLocks/>
            <a:stCxn id="7" idx="2"/>
          </p:cNvCxnSpPr>
          <p:nvPr/>
        </p:nvCxnSpPr>
        <p:spPr>
          <a:xfrm rot="16200000" flipH="1">
            <a:off x="3176633" y="522087"/>
            <a:ext cx="186652" cy="3532111"/>
          </a:xfrm>
          <a:prstGeom prst="bentConnector2">
            <a:avLst/>
          </a:prstGeom>
          <a:ln w="5715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38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p:bldP spid="13" grpId="0" animBg="1"/>
      <p:bldP spid="14" grpId="0"/>
      <p:bldP spid="15" grpId="0"/>
      <p:bldP spid="16" grpId="0"/>
      <p:bldP spid="17" grpId="0" animBg="1"/>
      <p:bldP spid="18"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11D3CB-408D-4853-8263-BAE34903A8C4}"/>
              </a:ext>
            </a:extLst>
          </p:cNvPr>
          <p:cNvSpPr>
            <a:spLocks noGrp="1"/>
          </p:cNvSpPr>
          <p:nvPr>
            <p:ph type="title"/>
          </p:nvPr>
        </p:nvSpPr>
        <p:spPr>
          <a:xfrm>
            <a:off x="186600" y="291320"/>
            <a:ext cx="8544706" cy="626069"/>
          </a:xfrm>
        </p:spPr>
        <p:txBody>
          <a:bodyPr/>
          <a:lstStyle/>
          <a:p>
            <a:r>
              <a:rPr lang="en-NZ" sz="3000" dirty="0"/>
              <a:t>Accounting options for post-1989 forests</a:t>
            </a:r>
          </a:p>
        </p:txBody>
      </p:sp>
      <p:sp>
        <p:nvSpPr>
          <p:cNvPr id="2" name="Rectangle 1">
            <a:extLst>
              <a:ext uri="{FF2B5EF4-FFF2-40B4-BE49-F238E27FC236}">
                <a16:creationId xmlns:a16="http://schemas.microsoft.com/office/drawing/2014/main" id="{AE5C6B5B-3424-41C4-B7D9-94993B7C7991}"/>
              </a:ext>
            </a:extLst>
          </p:cNvPr>
          <p:cNvSpPr/>
          <p:nvPr/>
        </p:nvSpPr>
        <p:spPr>
          <a:xfrm>
            <a:off x="240332" y="867157"/>
            <a:ext cx="8544706" cy="615553"/>
          </a:xfrm>
          <a:prstGeom prst="rect">
            <a:avLst/>
          </a:prstGeom>
        </p:spPr>
        <p:txBody>
          <a:bodyPr wrap="square">
            <a:spAutoFit/>
          </a:bodyPr>
          <a:lstStyle/>
          <a:p>
            <a:pPr defTabSz="457136"/>
            <a:r>
              <a:rPr lang="en-NZ" sz="1700" b="1" dirty="0">
                <a:solidFill>
                  <a:prstClr val="black">
                    <a:lumMod val="75000"/>
                    <a:lumOff val="25000"/>
                  </a:prstClr>
                </a:solidFill>
                <a:latin typeface="Arial" panose="020B0604020202020204" pitchFamily="34" charset="0"/>
                <a:cs typeface="Arial" panose="020B0604020202020204" pitchFamily="34" charset="0"/>
              </a:rPr>
              <a:t>There are different options for how you account for carbon that will impact how and when you earn units </a:t>
            </a:r>
          </a:p>
        </p:txBody>
      </p:sp>
      <p:sp>
        <p:nvSpPr>
          <p:cNvPr id="4" name="TextBox 3">
            <a:extLst>
              <a:ext uri="{FF2B5EF4-FFF2-40B4-BE49-F238E27FC236}">
                <a16:creationId xmlns:a16="http://schemas.microsoft.com/office/drawing/2014/main" id="{542D7F6B-57A6-471E-A522-7A3C0D3DCEB4}"/>
              </a:ext>
            </a:extLst>
          </p:cNvPr>
          <p:cNvSpPr txBox="1"/>
          <p:nvPr/>
        </p:nvSpPr>
        <p:spPr>
          <a:xfrm>
            <a:off x="4483730" y="1600389"/>
            <a:ext cx="2362954" cy="536419"/>
          </a:xfrm>
          <a:prstGeom prst="rect">
            <a:avLst/>
          </a:prstGeom>
        </p:spPr>
        <p:txBody>
          <a:bodyPr vert="horz" wrap="square" lIns="68580" tIns="34290" rIns="68580" bIns="34290" rtlCol="0" anchor="t" anchorCtr="0">
            <a:noAutofit/>
          </a:bodyPr>
          <a:lstStyle/>
          <a:p>
            <a:pPr algn="ctr">
              <a:spcAft>
                <a:spcPts val="900"/>
              </a:spcAft>
            </a:pPr>
            <a:r>
              <a:rPr lang="en-NZ" sz="1500" b="1" dirty="0">
                <a:solidFill>
                  <a:srgbClr val="95C11F"/>
                </a:solidFill>
                <a:latin typeface="Arial"/>
                <a:cs typeface="Arial"/>
              </a:rPr>
              <a:t>All forests use stock change accounting</a:t>
            </a:r>
          </a:p>
        </p:txBody>
      </p:sp>
      <p:sp>
        <p:nvSpPr>
          <p:cNvPr id="23" name="TextBox 22">
            <a:extLst>
              <a:ext uri="{FF2B5EF4-FFF2-40B4-BE49-F238E27FC236}">
                <a16:creationId xmlns:a16="http://schemas.microsoft.com/office/drawing/2014/main" id="{9339DA48-CE79-4E92-A50A-A195A571457D}"/>
              </a:ext>
            </a:extLst>
          </p:cNvPr>
          <p:cNvSpPr txBox="1"/>
          <p:nvPr/>
        </p:nvSpPr>
        <p:spPr>
          <a:xfrm>
            <a:off x="2711204" y="3050085"/>
            <a:ext cx="2743199" cy="331073"/>
          </a:xfrm>
          <a:prstGeom prst="rect">
            <a:avLst/>
          </a:prstGeom>
        </p:spPr>
        <p:txBody>
          <a:bodyPr vert="horz" wrap="square" lIns="68580" tIns="34290" rIns="68580" bIns="34290" rtlCol="0" anchor="t" anchorCtr="0">
            <a:noAutofit/>
          </a:bodyPr>
          <a:lstStyle/>
          <a:p>
            <a:pPr algn="ctr">
              <a:spcAft>
                <a:spcPts val="900"/>
              </a:spcAft>
            </a:pPr>
            <a:r>
              <a:rPr lang="en-NZ" sz="1500" b="1" dirty="0">
                <a:solidFill>
                  <a:srgbClr val="B41A60"/>
                </a:solidFill>
                <a:latin typeface="Arial"/>
                <a:cs typeface="Arial"/>
              </a:rPr>
              <a:t>Standard forests use averaging accounting</a:t>
            </a:r>
          </a:p>
        </p:txBody>
      </p:sp>
      <p:sp>
        <p:nvSpPr>
          <p:cNvPr id="24" name="TextBox 23">
            <a:extLst>
              <a:ext uri="{FF2B5EF4-FFF2-40B4-BE49-F238E27FC236}">
                <a16:creationId xmlns:a16="http://schemas.microsoft.com/office/drawing/2014/main" id="{0F5D3546-EABA-44DA-B61F-222471D79F25}"/>
              </a:ext>
            </a:extLst>
          </p:cNvPr>
          <p:cNvSpPr txBox="1"/>
          <p:nvPr/>
        </p:nvSpPr>
        <p:spPr>
          <a:xfrm>
            <a:off x="4307188" y="2136808"/>
            <a:ext cx="2756780" cy="536419"/>
          </a:xfrm>
          <a:prstGeom prst="rect">
            <a:avLst/>
          </a:prstGeom>
        </p:spPr>
        <p:txBody>
          <a:bodyPr vert="horz" wrap="square" lIns="68580" tIns="34290" rIns="68580" bIns="34290" rtlCol="0" anchor="t" anchorCtr="0">
            <a:noAutofit/>
          </a:bodyPr>
          <a:lstStyle/>
          <a:p>
            <a:pPr algn="ctr">
              <a:lnSpc>
                <a:spcPct val="120000"/>
              </a:lnSpc>
              <a:spcAft>
                <a:spcPts val="900"/>
              </a:spcAft>
            </a:pPr>
            <a:r>
              <a:rPr lang="en-NZ" sz="1050" dirty="0">
                <a:solidFill>
                  <a:schemeClr val="tx1">
                    <a:lumMod val="85000"/>
                    <a:lumOff val="15000"/>
                  </a:schemeClr>
                </a:solidFill>
                <a:latin typeface="Arial"/>
                <a:cs typeface="Arial"/>
              </a:rPr>
              <a:t>Account for short-term increases and decreases in carbon stock in the forest</a:t>
            </a:r>
          </a:p>
        </p:txBody>
      </p:sp>
      <p:sp>
        <p:nvSpPr>
          <p:cNvPr id="25" name="TextBox 24">
            <a:extLst>
              <a:ext uri="{FF2B5EF4-FFF2-40B4-BE49-F238E27FC236}">
                <a16:creationId xmlns:a16="http://schemas.microsoft.com/office/drawing/2014/main" id="{BF054F21-CFB5-4378-8BAC-4E86308CFFE1}"/>
              </a:ext>
            </a:extLst>
          </p:cNvPr>
          <p:cNvSpPr txBox="1"/>
          <p:nvPr/>
        </p:nvSpPr>
        <p:spPr>
          <a:xfrm>
            <a:off x="2625195" y="3666276"/>
            <a:ext cx="2915215" cy="536419"/>
          </a:xfrm>
          <a:prstGeom prst="rect">
            <a:avLst/>
          </a:prstGeom>
        </p:spPr>
        <p:txBody>
          <a:bodyPr vert="horz" wrap="square" lIns="68580" tIns="34290" rIns="68580" bIns="34290" rtlCol="0" anchor="t" anchorCtr="0">
            <a:noAutofit/>
          </a:bodyPr>
          <a:lstStyle/>
          <a:p>
            <a:pPr algn="ctr">
              <a:lnSpc>
                <a:spcPct val="120000"/>
              </a:lnSpc>
              <a:spcAft>
                <a:spcPts val="900"/>
              </a:spcAft>
            </a:pPr>
            <a:r>
              <a:rPr lang="en-NZ" sz="1050" dirty="0">
                <a:solidFill>
                  <a:schemeClr val="tx1">
                    <a:lumMod val="85000"/>
                    <a:lumOff val="15000"/>
                  </a:schemeClr>
                </a:solidFill>
                <a:latin typeface="Arial"/>
                <a:cs typeface="Arial"/>
              </a:rPr>
              <a:t>Account for long-term average carbon stock in the forest</a:t>
            </a:r>
          </a:p>
        </p:txBody>
      </p:sp>
      <p:sp>
        <p:nvSpPr>
          <p:cNvPr id="6" name="Rectangle 5">
            <a:extLst>
              <a:ext uri="{FF2B5EF4-FFF2-40B4-BE49-F238E27FC236}">
                <a16:creationId xmlns:a16="http://schemas.microsoft.com/office/drawing/2014/main" id="{77756D31-F395-4657-BEA5-2CA07D899DFA}"/>
              </a:ext>
            </a:extLst>
          </p:cNvPr>
          <p:cNvSpPr/>
          <p:nvPr/>
        </p:nvSpPr>
        <p:spPr>
          <a:xfrm>
            <a:off x="2634250" y="2982184"/>
            <a:ext cx="2915215" cy="1188279"/>
          </a:xfrm>
          <a:prstGeom prst="rect">
            <a:avLst/>
          </a:prstGeom>
          <a:noFill/>
          <a:ln w="28575">
            <a:solidFill>
              <a:srgbClr val="B41A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sz="1350"/>
          </a:p>
        </p:txBody>
      </p:sp>
      <p:sp>
        <p:nvSpPr>
          <p:cNvPr id="26" name="TextBox 25">
            <a:extLst>
              <a:ext uri="{FF2B5EF4-FFF2-40B4-BE49-F238E27FC236}">
                <a16:creationId xmlns:a16="http://schemas.microsoft.com/office/drawing/2014/main" id="{FEC62B81-D7F7-47C8-98FE-8CEDFDD14CDC}"/>
              </a:ext>
            </a:extLst>
          </p:cNvPr>
          <p:cNvSpPr txBox="1"/>
          <p:nvPr/>
        </p:nvSpPr>
        <p:spPr>
          <a:xfrm>
            <a:off x="136414" y="1717833"/>
            <a:ext cx="1943619" cy="746869"/>
          </a:xfrm>
          <a:prstGeom prst="rect">
            <a:avLst/>
          </a:prstGeom>
        </p:spPr>
        <p:txBody>
          <a:bodyPr vert="horz" wrap="square" lIns="68580" tIns="34290" rIns="68580" bIns="34290" rtlCol="0" anchor="t" anchorCtr="0">
            <a:noAutofit/>
          </a:bodyPr>
          <a:lstStyle/>
          <a:p>
            <a:pPr algn="ctr">
              <a:lnSpc>
                <a:spcPct val="120000"/>
              </a:lnSpc>
              <a:spcAft>
                <a:spcPts val="450"/>
              </a:spcAft>
            </a:pPr>
            <a:r>
              <a:rPr lang="en-NZ" sz="1200" b="1" dirty="0">
                <a:solidFill>
                  <a:schemeClr val="tx1">
                    <a:lumMod val="85000"/>
                    <a:lumOff val="15000"/>
                  </a:schemeClr>
                </a:solidFill>
                <a:latin typeface="Arial"/>
                <a:cs typeface="Arial"/>
              </a:rPr>
              <a:t>If you register between 1 January 2019 and 31 December 2022</a:t>
            </a:r>
          </a:p>
        </p:txBody>
      </p:sp>
      <p:cxnSp>
        <p:nvCxnSpPr>
          <p:cNvPr id="28" name="Straight Connector 27">
            <a:extLst>
              <a:ext uri="{FF2B5EF4-FFF2-40B4-BE49-F238E27FC236}">
                <a16:creationId xmlns:a16="http://schemas.microsoft.com/office/drawing/2014/main" id="{0BAF5C5D-EDEC-406F-91D5-8D5B76EBF991}"/>
              </a:ext>
            </a:extLst>
          </p:cNvPr>
          <p:cNvCxnSpPr>
            <a:cxnSpLocks/>
          </p:cNvCxnSpPr>
          <p:nvPr/>
        </p:nvCxnSpPr>
        <p:spPr>
          <a:xfrm>
            <a:off x="186599" y="2807360"/>
            <a:ext cx="8830652" cy="0"/>
          </a:xfrm>
          <a:prstGeom prst="line">
            <a:avLst/>
          </a:prstGeom>
          <a:ln>
            <a:solidFill>
              <a:srgbClr val="1A3523"/>
            </a:solidFill>
            <a:prstDash val="dash"/>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71BAE441-E0B8-44C2-853C-3999F65C2E22}"/>
              </a:ext>
            </a:extLst>
          </p:cNvPr>
          <p:cNvSpPr txBox="1"/>
          <p:nvPr/>
        </p:nvSpPr>
        <p:spPr>
          <a:xfrm>
            <a:off x="5789691" y="3050085"/>
            <a:ext cx="2730751" cy="331073"/>
          </a:xfrm>
          <a:prstGeom prst="rect">
            <a:avLst/>
          </a:prstGeom>
        </p:spPr>
        <p:txBody>
          <a:bodyPr vert="horz" wrap="square" lIns="68580" tIns="34290" rIns="68580" bIns="34290" rtlCol="0" anchor="t" anchorCtr="0">
            <a:noAutofit/>
          </a:bodyPr>
          <a:lstStyle/>
          <a:p>
            <a:pPr algn="ctr">
              <a:spcAft>
                <a:spcPts val="900"/>
              </a:spcAft>
            </a:pPr>
            <a:r>
              <a:rPr lang="en-NZ" sz="1500" b="1" dirty="0">
                <a:solidFill>
                  <a:srgbClr val="4FA069"/>
                </a:solidFill>
                <a:latin typeface="Arial"/>
                <a:cs typeface="Arial"/>
              </a:rPr>
              <a:t>Permanent forests use stock change accounting</a:t>
            </a:r>
          </a:p>
        </p:txBody>
      </p:sp>
      <p:sp>
        <p:nvSpPr>
          <p:cNvPr id="33" name="TextBox 32">
            <a:extLst>
              <a:ext uri="{FF2B5EF4-FFF2-40B4-BE49-F238E27FC236}">
                <a16:creationId xmlns:a16="http://schemas.microsoft.com/office/drawing/2014/main" id="{9EC60541-6B60-4381-9B54-38B31C849AB7}"/>
              </a:ext>
            </a:extLst>
          </p:cNvPr>
          <p:cNvSpPr txBox="1"/>
          <p:nvPr/>
        </p:nvSpPr>
        <p:spPr>
          <a:xfrm>
            <a:off x="5685577" y="3649288"/>
            <a:ext cx="2942375" cy="536419"/>
          </a:xfrm>
          <a:prstGeom prst="rect">
            <a:avLst/>
          </a:prstGeom>
        </p:spPr>
        <p:txBody>
          <a:bodyPr vert="horz" wrap="square" lIns="68580" tIns="34290" rIns="68580" bIns="34290" rtlCol="0" anchor="t" anchorCtr="0">
            <a:noAutofit/>
          </a:bodyPr>
          <a:lstStyle/>
          <a:p>
            <a:pPr algn="ctr">
              <a:lnSpc>
                <a:spcPct val="120000"/>
              </a:lnSpc>
              <a:spcAft>
                <a:spcPts val="900"/>
              </a:spcAft>
            </a:pPr>
            <a:r>
              <a:rPr lang="en-NZ" sz="1050" dirty="0">
                <a:solidFill>
                  <a:schemeClr val="tx1">
                    <a:lumMod val="85000"/>
                    <a:lumOff val="15000"/>
                  </a:schemeClr>
                </a:solidFill>
                <a:latin typeface="Arial"/>
                <a:cs typeface="Arial"/>
              </a:rPr>
              <a:t>Account for short-term increases and decreases in carbon stock in the forest</a:t>
            </a:r>
          </a:p>
        </p:txBody>
      </p:sp>
      <p:sp>
        <p:nvSpPr>
          <p:cNvPr id="34" name="Rectangle 33">
            <a:extLst>
              <a:ext uri="{FF2B5EF4-FFF2-40B4-BE49-F238E27FC236}">
                <a16:creationId xmlns:a16="http://schemas.microsoft.com/office/drawing/2014/main" id="{1BDBF1D2-52C9-4842-B670-AD830228C966}"/>
              </a:ext>
            </a:extLst>
          </p:cNvPr>
          <p:cNvSpPr/>
          <p:nvPr/>
        </p:nvSpPr>
        <p:spPr>
          <a:xfrm>
            <a:off x="5712737" y="2982184"/>
            <a:ext cx="2915215" cy="1188279"/>
          </a:xfrm>
          <a:prstGeom prst="rect">
            <a:avLst/>
          </a:prstGeom>
          <a:noFill/>
          <a:ln w="28575">
            <a:solidFill>
              <a:srgbClr val="4FA06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sz="1350"/>
          </a:p>
        </p:txBody>
      </p:sp>
      <p:sp>
        <p:nvSpPr>
          <p:cNvPr id="41" name="TextBox 40">
            <a:extLst>
              <a:ext uri="{FF2B5EF4-FFF2-40B4-BE49-F238E27FC236}">
                <a16:creationId xmlns:a16="http://schemas.microsoft.com/office/drawing/2014/main" id="{28AD51B2-DE46-4888-B458-9358275E1C36}"/>
              </a:ext>
            </a:extLst>
          </p:cNvPr>
          <p:cNvSpPr txBox="1"/>
          <p:nvPr/>
        </p:nvSpPr>
        <p:spPr>
          <a:xfrm>
            <a:off x="186600" y="3316779"/>
            <a:ext cx="1424917" cy="349497"/>
          </a:xfrm>
          <a:prstGeom prst="rect">
            <a:avLst/>
          </a:prstGeom>
        </p:spPr>
        <p:txBody>
          <a:bodyPr vert="horz" wrap="square" lIns="68580" tIns="34290" rIns="68580" bIns="34290" rtlCol="0" anchor="t" anchorCtr="0">
            <a:noAutofit/>
          </a:bodyPr>
          <a:lstStyle/>
          <a:p>
            <a:pPr algn="ctr">
              <a:lnSpc>
                <a:spcPct val="120000"/>
              </a:lnSpc>
              <a:spcAft>
                <a:spcPts val="450"/>
              </a:spcAft>
            </a:pPr>
            <a:r>
              <a:rPr lang="en-NZ" sz="1200" b="1" dirty="0">
                <a:solidFill>
                  <a:schemeClr val="tx1">
                    <a:lumMod val="85000"/>
                    <a:lumOff val="15000"/>
                  </a:schemeClr>
                </a:solidFill>
                <a:latin typeface="Arial"/>
                <a:cs typeface="Arial"/>
              </a:rPr>
              <a:t>If you register from 1 January 2023</a:t>
            </a:r>
          </a:p>
        </p:txBody>
      </p:sp>
      <p:cxnSp>
        <p:nvCxnSpPr>
          <p:cNvPr id="45" name="Straight Arrow Connector 44">
            <a:extLst>
              <a:ext uri="{FF2B5EF4-FFF2-40B4-BE49-F238E27FC236}">
                <a16:creationId xmlns:a16="http://schemas.microsoft.com/office/drawing/2014/main" id="{EA949112-EED2-4427-B44E-66368774C37F}"/>
              </a:ext>
            </a:extLst>
          </p:cNvPr>
          <p:cNvCxnSpPr>
            <a:cxnSpLocks/>
          </p:cNvCxnSpPr>
          <p:nvPr/>
        </p:nvCxnSpPr>
        <p:spPr>
          <a:xfrm>
            <a:off x="1680241" y="3576323"/>
            <a:ext cx="852467" cy="0"/>
          </a:xfrm>
          <a:prstGeom prst="straightConnector1">
            <a:avLst/>
          </a:prstGeom>
          <a:ln>
            <a:solidFill>
              <a:srgbClr val="1A3523"/>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F4036436-B176-46EC-AEE8-78924662F4CE}"/>
              </a:ext>
            </a:extLst>
          </p:cNvPr>
          <p:cNvCxnSpPr>
            <a:cxnSpLocks/>
            <a:stCxn id="26" idx="3"/>
          </p:cNvCxnSpPr>
          <p:nvPr/>
        </p:nvCxnSpPr>
        <p:spPr>
          <a:xfrm flipV="1">
            <a:off x="2080033" y="2088227"/>
            <a:ext cx="2085947" cy="3041"/>
          </a:xfrm>
          <a:prstGeom prst="straightConnector1">
            <a:avLst/>
          </a:prstGeom>
          <a:ln>
            <a:solidFill>
              <a:srgbClr val="1A3523"/>
            </a:solidFill>
            <a:tailEnd type="triangle"/>
          </a:ln>
        </p:spPr>
        <p:style>
          <a:lnRef idx="2">
            <a:schemeClr val="accent1"/>
          </a:lnRef>
          <a:fillRef idx="0">
            <a:schemeClr val="accent1"/>
          </a:fillRef>
          <a:effectRef idx="1">
            <a:schemeClr val="accent1"/>
          </a:effectRef>
          <a:fontRef idx="minor">
            <a:schemeClr val="tx1"/>
          </a:fontRef>
        </p:style>
      </p:cxnSp>
      <p:sp>
        <p:nvSpPr>
          <p:cNvPr id="48" name="Arrow: Bent 47">
            <a:extLst>
              <a:ext uri="{FF2B5EF4-FFF2-40B4-BE49-F238E27FC236}">
                <a16:creationId xmlns:a16="http://schemas.microsoft.com/office/drawing/2014/main" id="{BA7DEB2A-2E5A-4981-8A8F-E04B1BB7B844}"/>
              </a:ext>
            </a:extLst>
          </p:cNvPr>
          <p:cNvSpPr/>
          <p:nvPr/>
        </p:nvSpPr>
        <p:spPr>
          <a:xfrm rot="5400000">
            <a:off x="7039192" y="2455304"/>
            <a:ext cx="536412" cy="486862"/>
          </a:xfrm>
          <a:prstGeom prst="bentArrow">
            <a:avLst>
              <a:gd name="adj1" fmla="val 29205"/>
              <a:gd name="adj2" fmla="val 25000"/>
              <a:gd name="adj3" fmla="val 25000"/>
              <a:gd name="adj4" fmla="val 43750"/>
            </a:avLst>
          </a:prstGeom>
          <a:solidFill>
            <a:srgbClr val="4FA0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sz="1350">
              <a:solidFill>
                <a:schemeClr val="tx1"/>
              </a:solidFill>
            </a:endParaRPr>
          </a:p>
        </p:txBody>
      </p:sp>
      <p:sp>
        <p:nvSpPr>
          <p:cNvPr id="14" name="Rectangle: Rounded Corners 13">
            <a:extLst>
              <a:ext uri="{FF2B5EF4-FFF2-40B4-BE49-F238E27FC236}">
                <a16:creationId xmlns:a16="http://schemas.microsoft.com/office/drawing/2014/main" id="{74992E5D-8423-4416-9273-518CEA141460}"/>
              </a:ext>
            </a:extLst>
          </p:cNvPr>
          <p:cNvSpPr/>
          <p:nvPr/>
        </p:nvSpPr>
        <p:spPr>
          <a:xfrm>
            <a:off x="4307188" y="1518909"/>
            <a:ext cx="2756780" cy="1154318"/>
          </a:xfrm>
          <a:prstGeom prst="roundRect">
            <a:avLst>
              <a:gd name="adj" fmla="val 2698"/>
            </a:avLst>
          </a:prstGeom>
          <a:noFill/>
          <a:ln w="28575">
            <a:solidFill>
              <a:srgbClr val="95C11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sz="1350"/>
          </a:p>
        </p:txBody>
      </p:sp>
      <p:sp>
        <p:nvSpPr>
          <p:cNvPr id="27" name="Arrow: Bent 26">
            <a:extLst>
              <a:ext uri="{FF2B5EF4-FFF2-40B4-BE49-F238E27FC236}">
                <a16:creationId xmlns:a16="http://schemas.microsoft.com/office/drawing/2014/main" id="{BB031F8C-C2C0-422C-B574-1BF0B4B643A1}"/>
              </a:ext>
            </a:extLst>
          </p:cNvPr>
          <p:cNvSpPr/>
          <p:nvPr/>
        </p:nvSpPr>
        <p:spPr>
          <a:xfrm rot="5400000" flipV="1">
            <a:off x="3722072" y="2416712"/>
            <a:ext cx="536412" cy="569820"/>
          </a:xfrm>
          <a:prstGeom prst="bentArrow">
            <a:avLst/>
          </a:prstGeom>
          <a:pattFill prst="ltDnDiag">
            <a:fgClr>
              <a:srgbClr val="B41A60"/>
            </a:fgClr>
            <a:bgClr>
              <a:schemeClr val="bg1">
                <a:lumMod val="85000"/>
              </a:schemeClr>
            </a:bgClr>
          </a:pattFill>
          <a:ln>
            <a:solidFill>
              <a:srgbClr val="B41A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sz="1350">
              <a:solidFill>
                <a:schemeClr val="tx1"/>
              </a:solidFill>
            </a:endParaRPr>
          </a:p>
        </p:txBody>
      </p:sp>
      <p:sp>
        <p:nvSpPr>
          <p:cNvPr id="31" name="Rectangle 30">
            <a:extLst>
              <a:ext uri="{FF2B5EF4-FFF2-40B4-BE49-F238E27FC236}">
                <a16:creationId xmlns:a16="http://schemas.microsoft.com/office/drawing/2014/main" id="{04FC9A64-AB2F-4B94-A537-FC6C06328EE2}"/>
              </a:ext>
            </a:extLst>
          </p:cNvPr>
          <p:cNvSpPr/>
          <p:nvPr/>
        </p:nvSpPr>
        <p:spPr>
          <a:xfrm>
            <a:off x="2711204" y="2424840"/>
            <a:ext cx="1221129" cy="356636"/>
          </a:xfrm>
          <a:prstGeom prst="rect">
            <a:avLst/>
          </a:prstGeom>
        </p:spPr>
        <p:txBody>
          <a:bodyPr wrap="square">
            <a:spAutoFit/>
          </a:bodyPr>
          <a:lstStyle/>
          <a:p>
            <a:pPr algn="ctr">
              <a:lnSpc>
                <a:spcPct val="120000"/>
              </a:lnSpc>
              <a:spcAft>
                <a:spcPts val="450"/>
              </a:spcAft>
            </a:pPr>
            <a:r>
              <a:rPr lang="en-NZ" sz="750" b="1" dirty="0">
                <a:solidFill>
                  <a:schemeClr val="tx1">
                    <a:lumMod val="85000"/>
                    <a:lumOff val="15000"/>
                  </a:schemeClr>
                </a:solidFill>
                <a:latin typeface="Arial"/>
                <a:cs typeface="Arial"/>
              </a:rPr>
              <a:t>One off chance to switch in 2023</a:t>
            </a:r>
          </a:p>
        </p:txBody>
      </p:sp>
      <p:sp>
        <p:nvSpPr>
          <p:cNvPr id="30" name="Rectangle 29">
            <a:extLst>
              <a:ext uri="{FF2B5EF4-FFF2-40B4-BE49-F238E27FC236}">
                <a16:creationId xmlns:a16="http://schemas.microsoft.com/office/drawing/2014/main" id="{E540F217-4C87-4EC3-94B9-7799FB5E71B7}"/>
              </a:ext>
            </a:extLst>
          </p:cNvPr>
          <p:cNvSpPr/>
          <p:nvPr/>
        </p:nvSpPr>
        <p:spPr>
          <a:xfrm>
            <a:off x="7438822" y="2404997"/>
            <a:ext cx="996787" cy="356636"/>
          </a:xfrm>
          <a:prstGeom prst="rect">
            <a:avLst/>
          </a:prstGeom>
        </p:spPr>
        <p:txBody>
          <a:bodyPr wrap="square">
            <a:spAutoFit/>
          </a:bodyPr>
          <a:lstStyle/>
          <a:p>
            <a:pPr algn="ctr">
              <a:lnSpc>
                <a:spcPct val="120000"/>
              </a:lnSpc>
              <a:spcAft>
                <a:spcPts val="450"/>
              </a:spcAft>
            </a:pPr>
            <a:r>
              <a:rPr lang="en-NZ" sz="750" b="1" dirty="0">
                <a:solidFill>
                  <a:schemeClr val="tx1">
                    <a:lumMod val="85000"/>
                    <a:lumOff val="15000"/>
                  </a:schemeClr>
                </a:solidFill>
                <a:latin typeface="Arial"/>
                <a:cs typeface="Arial"/>
              </a:rPr>
              <a:t>Can switch any time from 2023</a:t>
            </a:r>
          </a:p>
        </p:txBody>
      </p:sp>
      <p:sp>
        <p:nvSpPr>
          <p:cNvPr id="10" name="Arrow: U-Turn 9">
            <a:extLst>
              <a:ext uri="{FF2B5EF4-FFF2-40B4-BE49-F238E27FC236}">
                <a16:creationId xmlns:a16="http://schemas.microsoft.com/office/drawing/2014/main" id="{C13AA3F9-C21C-4DC9-9ECB-92236E89372C}"/>
              </a:ext>
            </a:extLst>
          </p:cNvPr>
          <p:cNvSpPr/>
          <p:nvPr/>
        </p:nvSpPr>
        <p:spPr>
          <a:xfrm rot="10800000" flipH="1">
            <a:off x="5080454" y="4164754"/>
            <a:ext cx="1074134" cy="323060"/>
          </a:xfrm>
          <a:prstGeom prst="uturnArrow">
            <a:avLst>
              <a:gd name="adj1" fmla="val 25000"/>
              <a:gd name="adj2" fmla="val 25000"/>
              <a:gd name="adj3" fmla="val 25000"/>
              <a:gd name="adj4" fmla="val 43750"/>
              <a:gd name="adj5" fmla="val 100000"/>
            </a:avLst>
          </a:prstGeom>
          <a:solidFill>
            <a:srgbClr val="4FA0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sz="1350">
              <a:solidFill>
                <a:schemeClr val="tx1"/>
              </a:solidFill>
            </a:endParaRPr>
          </a:p>
        </p:txBody>
      </p:sp>
      <p:sp>
        <p:nvSpPr>
          <p:cNvPr id="35" name="Rectangle 34">
            <a:extLst>
              <a:ext uri="{FF2B5EF4-FFF2-40B4-BE49-F238E27FC236}">
                <a16:creationId xmlns:a16="http://schemas.microsoft.com/office/drawing/2014/main" id="{0DF72CFC-1793-4100-8BDD-3A094031B804}"/>
              </a:ext>
            </a:extLst>
          </p:cNvPr>
          <p:cNvSpPr/>
          <p:nvPr/>
        </p:nvSpPr>
        <p:spPr>
          <a:xfrm>
            <a:off x="6067180" y="4202695"/>
            <a:ext cx="996787" cy="356636"/>
          </a:xfrm>
          <a:prstGeom prst="rect">
            <a:avLst/>
          </a:prstGeom>
        </p:spPr>
        <p:txBody>
          <a:bodyPr wrap="square">
            <a:spAutoFit/>
          </a:bodyPr>
          <a:lstStyle/>
          <a:p>
            <a:pPr algn="ctr">
              <a:lnSpc>
                <a:spcPct val="120000"/>
              </a:lnSpc>
              <a:spcAft>
                <a:spcPts val="450"/>
              </a:spcAft>
            </a:pPr>
            <a:r>
              <a:rPr lang="en-NZ" sz="750" b="1" dirty="0">
                <a:solidFill>
                  <a:schemeClr val="tx1">
                    <a:lumMod val="85000"/>
                    <a:lumOff val="15000"/>
                  </a:schemeClr>
                </a:solidFill>
                <a:latin typeface="Arial"/>
                <a:cs typeface="Arial"/>
              </a:rPr>
              <a:t>Can switch any time from 2023</a:t>
            </a:r>
          </a:p>
        </p:txBody>
      </p:sp>
    </p:spTree>
    <p:extLst>
      <p:ext uri="{BB962C8B-B14F-4D97-AF65-F5344CB8AC3E}">
        <p14:creationId xmlns:p14="http://schemas.microsoft.com/office/powerpoint/2010/main" val="339112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23" grpId="0"/>
      <p:bldP spid="24" grpId="0"/>
      <p:bldP spid="25" grpId="0"/>
      <p:bldP spid="6" grpId="0" animBg="1"/>
      <p:bldP spid="26" grpId="0"/>
      <p:bldP spid="32" grpId="0"/>
      <p:bldP spid="33" grpId="0"/>
      <p:bldP spid="34" grpId="0" animBg="1"/>
      <p:bldP spid="41" grpId="0"/>
      <p:bldP spid="48" grpId="0" animBg="1"/>
      <p:bldP spid="14" grpId="0" animBg="1"/>
      <p:bldP spid="27" grpId="0" animBg="1"/>
      <p:bldP spid="31" grpId="0"/>
      <p:bldP spid="30" grpId="0"/>
      <p:bldP spid="10" grpId="0" animBg="1"/>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9B9A993-B19B-4049-893A-C3132377F81E}"/>
              </a:ext>
            </a:extLst>
          </p:cNvPr>
          <p:cNvSpPr>
            <a:spLocks noGrp="1"/>
          </p:cNvSpPr>
          <p:nvPr>
            <p:ph type="sldNum" sz="quarter" idx="4"/>
          </p:nvPr>
        </p:nvSpPr>
        <p:spPr/>
        <p:txBody>
          <a:bodyPr/>
          <a:lstStyle/>
          <a:p>
            <a:pPr defTabSz="685800"/>
            <a:fld id="{29BC30C7-E644-4F79-80A8-F982B121EB2B}" type="slidenum">
              <a:rPr lang="en-NZ">
                <a:latin typeface="Calibri" panose="020F0502020204030204"/>
              </a:rPr>
              <a:pPr defTabSz="685800"/>
              <a:t>24</a:t>
            </a:fld>
            <a:endParaRPr lang="en-NZ" dirty="0">
              <a:latin typeface="Calibri" panose="020F0502020204030204"/>
            </a:endParaRPr>
          </a:p>
        </p:txBody>
      </p:sp>
      <p:sp>
        <p:nvSpPr>
          <p:cNvPr id="4" name="Rectangle 3">
            <a:extLst>
              <a:ext uri="{FF2B5EF4-FFF2-40B4-BE49-F238E27FC236}">
                <a16:creationId xmlns:a16="http://schemas.microsoft.com/office/drawing/2014/main" id="{0FEA19B9-88FD-4100-988E-57C7F0696D9E}"/>
              </a:ext>
            </a:extLst>
          </p:cNvPr>
          <p:cNvSpPr/>
          <p:nvPr/>
        </p:nvSpPr>
        <p:spPr>
          <a:xfrm>
            <a:off x="6593440" y="2055726"/>
            <a:ext cx="1784012" cy="2293924"/>
          </a:xfrm>
          <a:prstGeom prst="rect">
            <a:avLst/>
          </a:prstGeom>
          <a:solidFill>
            <a:srgbClr val="4FA069">
              <a:alpha val="1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NZ"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0E7ABCA9-98D0-44FA-8F86-DAF029A7E57E}"/>
              </a:ext>
            </a:extLst>
          </p:cNvPr>
          <p:cNvSpPr/>
          <p:nvPr/>
        </p:nvSpPr>
        <p:spPr>
          <a:xfrm>
            <a:off x="5021162" y="2047226"/>
            <a:ext cx="1572278" cy="2293924"/>
          </a:xfrm>
          <a:prstGeom prst="rect">
            <a:avLst/>
          </a:prstGeom>
          <a:solidFill>
            <a:srgbClr val="C00000">
              <a:alpha val="1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NZ" sz="1350">
              <a:solidFill>
                <a:prstClr val="white"/>
              </a:solidFill>
              <a:latin typeface="Calibri" panose="020F0502020204030204"/>
            </a:endParaRPr>
          </a:p>
        </p:txBody>
      </p:sp>
      <p:sp>
        <p:nvSpPr>
          <p:cNvPr id="6" name="Rectangle 5">
            <a:extLst>
              <a:ext uri="{FF2B5EF4-FFF2-40B4-BE49-F238E27FC236}">
                <a16:creationId xmlns:a16="http://schemas.microsoft.com/office/drawing/2014/main" id="{09D57987-3D35-4256-A8C4-27F4B42120AA}"/>
              </a:ext>
            </a:extLst>
          </p:cNvPr>
          <p:cNvSpPr/>
          <p:nvPr/>
        </p:nvSpPr>
        <p:spPr>
          <a:xfrm>
            <a:off x="819250" y="2047227"/>
            <a:ext cx="4201913" cy="2293924"/>
          </a:xfrm>
          <a:prstGeom prst="rect">
            <a:avLst/>
          </a:prstGeom>
          <a:solidFill>
            <a:srgbClr val="4FA069">
              <a:alpha val="1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NZ" sz="1350">
              <a:solidFill>
                <a:prstClr val="white"/>
              </a:solidFill>
              <a:latin typeface="Calibri" panose="020F0502020204030204"/>
            </a:endParaRPr>
          </a:p>
        </p:txBody>
      </p:sp>
      <p:graphicFrame>
        <p:nvGraphicFramePr>
          <p:cNvPr id="7" name="Chart 6">
            <a:extLst>
              <a:ext uri="{FF2B5EF4-FFF2-40B4-BE49-F238E27FC236}">
                <a16:creationId xmlns:a16="http://schemas.microsoft.com/office/drawing/2014/main" id="{2D6F2C28-92E9-40C5-B018-88681D97EEC2}"/>
              </a:ext>
            </a:extLst>
          </p:cNvPr>
          <p:cNvGraphicFramePr/>
          <p:nvPr>
            <p:extLst>
              <p:ext uri="{D42A27DB-BD31-4B8C-83A1-F6EECF244321}">
                <p14:modId xmlns:p14="http://schemas.microsoft.com/office/powerpoint/2010/main" val="4241499568"/>
              </p:ext>
            </p:extLst>
          </p:nvPr>
        </p:nvGraphicFramePr>
        <p:xfrm>
          <a:off x="-16248" y="1864838"/>
          <a:ext cx="8797876" cy="2780302"/>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Arrow Connector 7">
            <a:extLst>
              <a:ext uri="{FF2B5EF4-FFF2-40B4-BE49-F238E27FC236}">
                <a16:creationId xmlns:a16="http://schemas.microsoft.com/office/drawing/2014/main" id="{B7111421-320F-4F90-A17E-56AADB32DEB2}"/>
              </a:ext>
            </a:extLst>
          </p:cNvPr>
          <p:cNvCxnSpPr>
            <a:cxnSpLocks/>
          </p:cNvCxnSpPr>
          <p:nvPr/>
        </p:nvCxnSpPr>
        <p:spPr>
          <a:xfrm>
            <a:off x="6574019" y="3941761"/>
            <a:ext cx="4445" cy="422593"/>
          </a:xfrm>
          <a:prstGeom prst="straightConnector1">
            <a:avLst/>
          </a:prstGeom>
          <a:ln w="38100">
            <a:solidFill>
              <a:srgbClr val="B41A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Right Brace 8">
            <a:extLst>
              <a:ext uri="{FF2B5EF4-FFF2-40B4-BE49-F238E27FC236}">
                <a16:creationId xmlns:a16="http://schemas.microsoft.com/office/drawing/2014/main" id="{EE4A0A05-8728-435B-883C-1F0D1E110D99}"/>
              </a:ext>
            </a:extLst>
          </p:cNvPr>
          <p:cNvSpPr/>
          <p:nvPr/>
        </p:nvSpPr>
        <p:spPr>
          <a:xfrm rot="16200000">
            <a:off x="2830826" y="-133024"/>
            <a:ext cx="162786" cy="4185938"/>
          </a:xfrm>
          <a:prstGeom prst="rightBrace">
            <a:avLst/>
          </a:prstGeom>
          <a:ln>
            <a:solidFill>
              <a:srgbClr val="4FA069"/>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136"/>
            <a:endParaRPr lang="en-NZ">
              <a:solidFill>
                <a:prstClr val="black"/>
              </a:solidFill>
              <a:latin typeface="Calibri"/>
            </a:endParaRPr>
          </a:p>
        </p:txBody>
      </p:sp>
      <p:sp>
        <p:nvSpPr>
          <p:cNvPr id="10" name="Text Box 4">
            <a:extLst>
              <a:ext uri="{FF2B5EF4-FFF2-40B4-BE49-F238E27FC236}">
                <a16:creationId xmlns:a16="http://schemas.microsoft.com/office/drawing/2014/main" id="{1BEF57B8-D26F-4322-AFBB-094F6F343D02}"/>
              </a:ext>
            </a:extLst>
          </p:cNvPr>
          <p:cNvSpPr txBox="1"/>
          <p:nvPr/>
        </p:nvSpPr>
        <p:spPr>
          <a:xfrm>
            <a:off x="1818254" y="1427582"/>
            <a:ext cx="2226125" cy="3476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457136"/>
            <a:r>
              <a:rPr lang="en-NZ" sz="1050" b="1" dirty="0">
                <a:solidFill>
                  <a:srgbClr val="E7E6E6">
                    <a:lumMod val="25000"/>
                  </a:srgbClr>
                </a:solidFill>
                <a:latin typeface="Arial" panose="020B0604020202020204" pitchFamily="34" charset="0"/>
                <a:cs typeface="Arial" panose="020B0604020202020204" pitchFamily="34" charset="0"/>
              </a:rPr>
              <a:t>Earn units as 1st rotation grows from when it is registered</a:t>
            </a:r>
          </a:p>
        </p:txBody>
      </p:sp>
      <p:sp>
        <p:nvSpPr>
          <p:cNvPr id="11" name="Text Box 4">
            <a:extLst>
              <a:ext uri="{FF2B5EF4-FFF2-40B4-BE49-F238E27FC236}">
                <a16:creationId xmlns:a16="http://schemas.microsoft.com/office/drawing/2014/main" id="{2CFCFF2F-9100-403F-AFFC-9A4082CBF76F}"/>
              </a:ext>
            </a:extLst>
          </p:cNvPr>
          <p:cNvSpPr txBox="1"/>
          <p:nvPr/>
        </p:nvSpPr>
        <p:spPr>
          <a:xfrm>
            <a:off x="4831351" y="1140393"/>
            <a:ext cx="1951901" cy="56105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457136"/>
            <a:r>
              <a:rPr lang="en-NZ" sz="1050" b="1" dirty="0">
                <a:solidFill>
                  <a:srgbClr val="E7E6E6">
                    <a:lumMod val="25000"/>
                  </a:srgbClr>
                </a:solidFill>
                <a:latin typeface="Arial" panose="020B0604020202020204" pitchFamily="34" charset="0"/>
                <a:cs typeface="Arial" panose="020B0604020202020204" pitchFamily="34" charset="0"/>
              </a:rPr>
              <a:t>Pay most units back after harvest to account for loss of carbon in logs, roots, stumps, etc</a:t>
            </a:r>
          </a:p>
        </p:txBody>
      </p:sp>
      <p:sp>
        <p:nvSpPr>
          <p:cNvPr id="12" name="Right Brace 11">
            <a:extLst>
              <a:ext uri="{FF2B5EF4-FFF2-40B4-BE49-F238E27FC236}">
                <a16:creationId xmlns:a16="http://schemas.microsoft.com/office/drawing/2014/main" id="{A2220731-D607-451F-BC66-E406F61D4754}"/>
              </a:ext>
            </a:extLst>
          </p:cNvPr>
          <p:cNvSpPr/>
          <p:nvPr/>
        </p:nvSpPr>
        <p:spPr>
          <a:xfrm rot="16200000">
            <a:off x="7392431" y="1067769"/>
            <a:ext cx="170115" cy="1768096"/>
          </a:xfrm>
          <a:prstGeom prst="rightBrace">
            <a:avLst/>
          </a:prstGeom>
          <a:ln>
            <a:solidFill>
              <a:srgbClr val="4FA069"/>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136"/>
            <a:endParaRPr lang="en-NZ">
              <a:solidFill>
                <a:prstClr val="black"/>
              </a:solidFill>
              <a:latin typeface="Calibri"/>
            </a:endParaRPr>
          </a:p>
        </p:txBody>
      </p:sp>
      <p:sp>
        <p:nvSpPr>
          <p:cNvPr id="13" name="Text Box 4">
            <a:extLst>
              <a:ext uri="{FF2B5EF4-FFF2-40B4-BE49-F238E27FC236}">
                <a16:creationId xmlns:a16="http://schemas.microsoft.com/office/drawing/2014/main" id="{12DE0C71-54DB-4D7E-8BE7-DE44B6FB6E03}"/>
              </a:ext>
            </a:extLst>
          </p:cNvPr>
          <p:cNvSpPr txBox="1"/>
          <p:nvPr/>
        </p:nvSpPr>
        <p:spPr>
          <a:xfrm>
            <a:off x="6747097" y="1472716"/>
            <a:ext cx="1540193" cy="49904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457136"/>
            <a:r>
              <a:rPr lang="en-NZ" sz="1050" b="1" dirty="0">
                <a:solidFill>
                  <a:srgbClr val="E7E6E6">
                    <a:lumMod val="25000"/>
                  </a:srgbClr>
                </a:solidFill>
                <a:latin typeface="Arial" panose="020B0604020202020204" pitchFamily="34" charset="0"/>
                <a:cs typeface="Arial" panose="020B0604020202020204" pitchFamily="34" charset="0"/>
              </a:rPr>
              <a:t>Earn units as 2nd rotation grows</a:t>
            </a:r>
          </a:p>
        </p:txBody>
      </p:sp>
      <p:sp>
        <p:nvSpPr>
          <p:cNvPr id="14" name="Text Box 4">
            <a:extLst>
              <a:ext uri="{FF2B5EF4-FFF2-40B4-BE49-F238E27FC236}">
                <a16:creationId xmlns:a16="http://schemas.microsoft.com/office/drawing/2014/main" id="{1EA665D2-B98B-414C-B1E3-947731582F80}"/>
              </a:ext>
            </a:extLst>
          </p:cNvPr>
          <p:cNvSpPr txBox="1"/>
          <p:nvPr/>
        </p:nvSpPr>
        <p:spPr>
          <a:xfrm>
            <a:off x="7189311" y="3717465"/>
            <a:ext cx="1913970" cy="618278"/>
          </a:xfrm>
          <a:prstGeom prst="wedgeRectCallout">
            <a:avLst>
              <a:gd name="adj1" fmla="val -67860"/>
              <a:gd name="adj2" fmla="val -8565"/>
            </a:avLst>
          </a:prstGeom>
          <a:solidFill>
            <a:schemeClr val="bg1">
              <a:lumMod val="95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457136"/>
            <a:r>
              <a:rPr lang="en-NZ" sz="825" b="1" dirty="0">
                <a:solidFill>
                  <a:srgbClr val="E7E6E6">
                    <a:lumMod val="25000"/>
                  </a:srgbClr>
                </a:solidFill>
                <a:latin typeface="Arial" panose="020B0604020202020204" pitchFamily="34" charset="0"/>
                <a:cs typeface="Arial" panose="020B0604020202020204" pitchFamily="34" charset="0"/>
              </a:rPr>
              <a:t>If forest is replanted, carbon stock doesn’t return to zero. These units are “low-risk” as they don’t need to be paid back after harvest.</a:t>
            </a:r>
          </a:p>
        </p:txBody>
      </p:sp>
      <p:sp>
        <p:nvSpPr>
          <p:cNvPr id="15" name="Right Brace 14">
            <a:extLst>
              <a:ext uri="{FF2B5EF4-FFF2-40B4-BE49-F238E27FC236}">
                <a16:creationId xmlns:a16="http://schemas.microsoft.com/office/drawing/2014/main" id="{841559A2-91FF-40CC-9FC0-A3024D689EFF}"/>
              </a:ext>
            </a:extLst>
          </p:cNvPr>
          <p:cNvSpPr/>
          <p:nvPr/>
        </p:nvSpPr>
        <p:spPr>
          <a:xfrm rot="16200000">
            <a:off x="5714256" y="1181721"/>
            <a:ext cx="170116" cy="1540192"/>
          </a:xfrm>
          <a:prstGeom prst="rightBrace">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136"/>
            <a:endParaRPr lang="en-NZ">
              <a:solidFill>
                <a:prstClr val="black"/>
              </a:solidFill>
              <a:latin typeface="Calibri"/>
            </a:endParaRPr>
          </a:p>
        </p:txBody>
      </p:sp>
      <p:sp>
        <p:nvSpPr>
          <p:cNvPr id="16" name="Text Box 4">
            <a:extLst>
              <a:ext uri="{FF2B5EF4-FFF2-40B4-BE49-F238E27FC236}">
                <a16:creationId xmlns:a16="http://schemas.microsoft.com/office/drawing/2014/main" id="{56015AAE-8983-4062-BADF-661FE5864EE8}"/>
              </a:ext>
            </a:extLst>
          </p:cNvPr>
          <p:cNvSpPr txBox="1"/>
          <p:nvPr/>
        </p:nvSpPr>
        <p:spPr>
          <a:xfrm>
            <a:off x="4332489" y="4079331"/>
            <a:ext cx="1698272" cy="18228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457136"/>
            <a:r>
              <a:rPr lang="en-NZ" sz="825" b="1" dirty="0">
                <a:solidFill>
                  <a:srgbClr val="E7E6E6">
                    <a:lumMod val="25000"/>
                  </a:srgbClr>
                </a:solidFill>
                <a:latin typeface="Arial" panose="020B0604020202020204" pitchFamily="34" charset="0"/>
                <a:cs typeface="Arial" panose="020B0604020202020204" pitchFamily="34" charset="0"/>
              </a:rPr>
              <a:t>Growth of new rotation</a:t>
            </a:r>
          </a:p>
        </p:txBody>
      </p:sp>
      <p:cxnSp>
        <p:nvCxnSpPr>
          <p:cNvPr id="17" name="Straight Arrow Connector 16">
            <a:extLst>
              <a:ext uri="{FF2B5EF4-FFF2-40B4-BE49-F238E27FC236}">
                <a16:creationId xmlns:a16="http://schemas.microsoft.com/office/drawing/2014/main" id="{3E7C66E1-87B9-4BCE-9464-AD9E43574A6B}"/>
              </a:ext>
            </a:extLst>
          </p:cNvPr>
          <p:cNvCxnSpPr>
            <a:cxnSpLocks/>
          </p:cNvCxnSpPr>
          <p:nvPr/>
        </p:nvCxnSpPr>
        <p:spPr>
          <a:xfrm>
            <a:off x="5589655" y="4191989"/>
            <a:ext cx="22327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094EDD6E-61DD-4C2A-BD79-4EE290C861AA}"/>
              </a:ext>
            </a:extLst>
          </p:cNvPr>
          <p:cNvSpPr/>
          <p:nvPr/>
        </p:nvSpPr>
        <p:spPr>
          <a:xfrm>
            <a:off x="187778" y="787284"/>
            <a:ext cx="8189673" cy="323165"/>
          </a:xfrm>
          <a:prstGeom prst="rect">
            <a:avLst/>
          </a:prstGeom>
        </p:spPr>
        <p:txBody>
          <a:bodyPr wrap="square">
            <a:spAutoFit/>
          </a:bodyPr>
          <a:lstStyle/>
          <a:p>
            <a:pPr defTabSz="685800">
              <a:spcAft>
                <a:spcPts val="1200"/>
              </a:spcAft>
            </a:pPr>
            <a:r>
              <a:rPr lang="en-US" sz="1500" dirty="0">
                <a:solidFill>
                  <a:prstClr val="black">
                    <a:lumMod val="75000"/>
                    <a:lumOff val="25000"/>
                  </a:prstClr>
                </a:solidFill>
                <a:latin typeface="Arial Narrow" panose="020B0606020202030204" pitchFamily="34" charset="0"/>
                <a:cs typeface="Arial" panose="020B0604020202020204" pitchFamily="34" charset="0"/>
              </a:rPr>
              <a:t>Until 31 December 2022, all post-1989 forests in the ETS accounted for carbon using the stock change approach. </a:t>
            </a:r>
          </a:p>
        </p:txBody>
      </p:sp>
      <p:sp>
        <p:nvSpPr>
          <p:cNvPr id="20" name="Text Box 4">
            <a:extLst>
              <a:ext uri="{FF2B5EF4-FFF2-40B4-BE49-F238E27FC236}">
                <a16:creationId xmlns:a16="http://schemas.microsoft.com/office/drawing/2014/main" id="{E02A4B0F-98FA-4B2E-ACC7-D7E97603F9F1}"/>
              </a:ext>
            </a:extLst>
          </p:cNvPr>
          <p:cNvSpPr txBox="1"/>
          <p:nvPr/>
        </p:nvSpPr>
        <p:spPr>
          <a:xfrm>
            <a:off x="2016449" y="3312370"/>
            <a:ext cx="972018" cy="29315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685800"/>
            <a:r>
              <a:rPr lang="en-NZ" sz="825" b="1" dirty="0">
                <a:solidFill>
                  <a:srgbClr val="E7E6E6">
                    <a:lumMod val="25000"/>
                  </a:srgbClr>
                </a:solidFill>
                <a:latin typeface="Arial" panose="020B0604020202020204" pitchFamily="34" charset="0"/>
                <a:cs typeface="Arial" panose="020B0604020202020204" pitchFamily="34" charset="0"/>
              </a:rPr>
              <a:t>Carbon stock in the forest</a:t>
            </a:r>
          </a:p>
        </p:txBody>
      </p:sp>
      <p:cxnSp>
        <p:nvCxnSpPr>
          <p:cNvPr id="21" name="Straight Arrow Connector 20">
            <a:extLst>
              <a:ext uri="{FF2B5EF4-FFF2-40B4-BE49-F238E27FC236}">
                <a16:creationId xmlns:a16="http://schemas.microsoft.com/office/drawing/2014/main" id="{F73D4271-D1F4-4A01-A450-46119F6878B5}"/>
              </a:ext>
            </a:extLst>
          </p:cNvPr>
          <p:cNvCxnSpPr>
            <a:cxnSpLocks/>
          </p:cNvCxnSpPr>
          <p:nvPr/>
        </p:nvCxnSpPr>
        <p:spPr>
          <a:xfrm>
            <a:off x="2687416" y="3502559"/>
            <a:ext cx="22327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5D200179-CD08-45BB-95DB-1A070F713D9B}"/>
              </a:ext>
            </a:extLst>
          </p:cNvPr>
          <p:cNvSpPr>
            <a:spLocks noGrp="1"/>
          </p:cNvSpPr>
          <p:nvPr>
            <p:ph type="title"/>
          </p:nvPr>
        </p:nvSpPr>
        <p:spPr>
          <a:xfrm>
            <a:off x="168733" y="373827"/>
            <a:ext cx="5113565" cy="306217"/>
          </a:xfrm>
        </p:spPr>
        <p:txBody>
          <a:bodyPr>
            <a:noAutofit/>
          </a:bodyPr>
          <a:lstStyle/>
          <a:p>
            <a:r>
              <a:rPr lang="en-NZ" sz="2250" b="1" dirty="0">
                <a:latin typeface="Arial Narrow" panose="020B0606020202030204" pitchFamily="34" charset="0"/>
              </a:rPr>
              <a:t>Stock change accounting</a:t>
            </a:r>
          </a:p>
        </p:txBody>
      </p:sp>
    </p:spTree>
    <p:extLst>
      <p:ext uri="{BB962C8B-B14F-4D97-AF65-F5344CB8AC3E}">
        <p14:creationId xmlns:p14="http://schemas.microsoft.com/office/powerpoint/2010/main" val="257274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animBg="1"/>
      <p:bldP spid="13" grpId="0"/>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D1359-6041-4519-A6D4-D920E21CABCF}"/>
              </a:ext>
            </a:extLst>
          </p:cNvPr>
          <p:cNvSpPr>
            <a:spLocks noGrp="1"/>
          </p:cNvSpPr>
          <p:nvPr>
            <p:ph type="title"/>
          </p:nvPr>
        </p:nvSpPr>
        <p:spPr>
          <a:xfrm>
            <a:off x="187778" y="268343"/>
            <a:ext cx="5113565" cy="528412"/>
          </a:xfrm>
        </p:spPr>
        <p:txBody>
          <a:bodyPr>
            <a:normAutofit/>
          </a:bodyPr>
          <a:lstStyle/>
          <a:p>
            <a:r>
              <a:rPr lang="en-NZ" sz="2250" b="1" dirty="0">
                <a:latin typeface="Arial Narrow" panose="020B0606020202030204" pitchFamily="34" charset="0"/>
              </a:rPr>
              <a:t>Accounting for standard forests from 2023</a:t>
            </a:r>
          </a:p>
        </p:txBody>
      </p:sp>
      <p:sp>
        <p:nvSpPr>
          <p:cNvPr id="44" name="Rectangle 43">
            <a:extLst>
              <a:ext uri="{FF2B5EF4-FFF2-40B4-BE49-F238E27FC236}">
                <a16:creationId xmlns:a16="http://schemas.microsoft.com/office/drawing/2014/main" id="{BF692461-F46E-4D51-B3D4-41EAE7312064}"/>
              </a:ext>
            </a:extLst>
          </p:cNvPr>
          <p:cNvSpPr/>
          <p:nvPr/>
        </p:nvSpPr>
        <p:spPr>
          <a:xfrm>
            <a:off x="194289" y="786646"/>
            <a:ext cx="8797877" cy="553998"/>
          </a:xfrm>
          <a:prstGeom prst="rect">
            <a:avLst/>
          </a:prstGeom>
        </p:spPr>
        <p:txBody>
          <a:bodyPr wrap="square">
            <a:spAutoFit/>
          </a:bodyPr>
          <a:lstStyle/>
          <a:p>
            <a:pPr defTabSz="685800">
              <a:spcAft>
                <a:spcPts val="1200"/>
              </a:spcAft>
            </a:pPr>
            <a:r>
              <a:rPr lang="en-NZ" sz="1500" dirty="0">
                <a:solidFill>
                  <a:srgbClr val="E7E6E6">
                    <a:lumMod val="25000"/>
                  </a:srgbClr>
                </a:solidFill>
                <a:latin typeface="Arial Narrow" panose="020B0606020202030204" pitchFamily="34" charset="0"/>
                <a:cs typeface="Arial" panose="020B0604020202020204" pitchFamily="34" charset="0"/>
              </a:rPr>
              <a:t>All standard post-1989 forests registered from 1 January 2023 will use averaging accounting and forests that registered between 1 January 2019 and 31 December 2022 can opt in.</a:t>
            </a:r>
          </a:p>
        </p:txBody>
      </p:sp>
      <p:sp>
        <p:nvSpPr>
          <p:cNvPr id="45" name="Rectangle 44">
            <a:extLst>
              <a:ext uri="{FF2B5EF4-FFF2-40B4-BE49-F238E27FC236}">
                <a16:creationId xmlns:a16="http://schemas.microsoft.com/office/drawing/2014/main" id="{9E731075-05B1-4064-941F-425D07CBF4D0}"/>
              </a:ext>
            </a:extLst>
          </p:cNvPr>
          <p:cNvSpPr/>
          <p:nvPr/>
        </p:nvSpPr>
        <p:spPr>
          <a:xfrm>
            <a:off x="794228" y="2116712"/>
            <a:ext cx="2492195" cy="2293924"/>
          </a:xfrm>
          <a:prstGeom prst="rect">
            <a:avLst/>
          </a:prstGeom>
          <a:solidFill>
            <a:srgbClr val="4FA069">
              <a:alpha val="1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NZ" sz="1350">
              <a:solidFill>
                <a:prstClr val="white"/>
              </a:solidFill>
              <a:latin typeface="Calibri" panose="020F0502020204030204"/>
            </a:endParaRPr>
          </a:p>
        </p:txBody>
      </p:sp>
      <p:graphicFrame>
        <p:nvGraphicFramePr>
          <p:cNvPr id="46" name="Chart 45">
            <a:extLst>
              <a:ext uri="{FF2B5EF4-FFF2-40B4-BE49-F238E27FC236}">
                <a16:creationId xmlns:a16="http://schemas.microsoft.com/office/drawing/2014/main" id="{F24C3A8D-B326-4BDA-8DAB-D988612D6E0B}"/>
              </a:ext>
            </a:extLst>
          </p:cNvPr>
          <p:cNvGraphicFramePr/>
          <p:nvPr>
            <p:extLst>
              <p:ext uri="{D42A27DB-BD31-4B8C-83A1-F6EECF244321}">
                <p14:modId xmlns:p14="http://schemas.microsoft.com/office/powerpoint/2010/main" val="820587929"/>
              </p:ext>
            </p:extLst>
          </p:nvPr>
        </p:nvGraphicFramePr>
        <p:xfrm>
          <a:off x="-42182" y="1931114"/>
          <a:ext cx="8797876" cy="2780302"/>
        </p:xfrm>
        <a:graphic>
          <a:graphicData uri="http://schemas.openxmlformats.org/drawingml/2006/chart">
            <c:chart xmlns:c="http://schemas.openxmlformats.org/drawingml/2006/chart" xmlns:r="http://schemas.openxmlformats.org/officeDocument/2006/relationships" r:id="rId3"/>
          </a:graphicData>
        </a:graphic>
      </p:graphicFrame>
      <p:cxnSp>
        <p:nvCxnSpPr>
          <p:cNvPr id="47" name="Straight Arrow Connector 46">
            <a:extLst>
              <a:ext uri="{FF2B5EF4-FFF2-40B4-BE49-F238E27FC236}">
                <a16:creationId xmlns:a16="http://schemas.microsoft.com/office/drawing/2014/main" id="{99C58C7C-9D3C-4B3E-8E9E-34780A8FC1D8}"/>
              </a:ext>
            </a:extLst>
          </p:cNvPr>
          <p:cNvCxnSpPr>
            <a:cxnSpLocks/>
          </p:cNvCxnSpPr>
          <p:nvPr/>
        </p:nvCxnSpPr>
        <p:spPr>
          <a:xfrm>
            <a:off x="6545386" y="3321265"/>
            <a:ext cx="0" cy="1089371"/>
          </a:xfrm>
          <a:prstGeom prst="straightConnector1">
            <a:avLst/>
          </a:prstGeom>
          <a:ln w="38100">
            <a:solidFill>
              <a:srgbClr val="B41A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Right Brace 47">
            <a:extLst>
              <a:ext uri="{FF2B5EF4-FFF2-40B4-BE49-F238E27FC236}">
                <a16:creationId xmlns:a16="http://schemas.microsoft.com/office/drawing/2014/main" id="{890A3B39-ED30-4BED-8AA6-B82D203E774B}"/>
              </a:ext>
            </a:extLst>
          </p:cNvPr>
          <p:cNvSpPr/>
          <p:nvPr/>
        </p:nvSpPr>
        <p:spPr>
          <a:xfrm rot="16200000">
            <a:off x="1957930" y="753076"/>
            <a:ext cx="148679" cy="2492195"/>
          </a:xfrm>
          <a:prstGeom prst="rightBrace">
            <a:avLst/>
          </a:prstGeom>
          <a:ln>
            <a:solidFill>
              <a:srgbClr val="4FA069"/>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136"/>
            <a:endParaRPr lang="en-NZ">
              <a:solidFill>
                <a:prstClr val="black"/>
              </a:solidFill>
              <a:latin typeface="Calibri"/>
            </a:endParaRPr>
          </a:p>
        </p:txBody>
      </p:sp>
      <p:sp>
        <p:nvSpPr>
          <p:cNvPr id="49" name="Text Box 4">
            <a:extLst>
              <a:ext uri="{FF2B5EF4-FFF2-40B4-BE49-F238E27FC236}">
                <a16:creationId xmlns:a16="http://schemas.microsoft.com/office/drawing/2014/main" id="{C7D2333A-85A9-4C9B-8AE6-0297A4CFD165}"/>
              </a:ext>
            </a:extLst>
          </p:cNvPr>
          <p:cNvSpPr txBox="1"/>
          <p:nvPr/>
        </p:nvSpPr>
        <p:spPr>
          <a:xfrm>
            <a:off x="901873" y="1331581"/>
            <a:ext cx="2477714" cy="3476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457136"/>
            <a:r>
              <a:rPr lang="en-NZ" sz="1050" b="1" dirty="0">
                <a:solidFill>
                  <a:srgbClr val="E7E6E6">
                    <a:lumMod val="25000"/>
                  </a:srgbClr>
                </a:solidFill>
                <a:latin typeface="Arial" panose="020B0604020202020204" pitchFamily="34" charset="0"/>
                <a:cs typeface="Arial" panose="020B0604020202020204" pitchFamily="34" charset="0"/>
              </a:rPr>
              <a:t>Earn units on 1</a:t>
            </a:r>
            <a:r>
              <a:rPr lang="en-NZ" sz="1050" b="1" baseline="30000" dirty="0">
                <a:solidFill>
                  <a:srgbClr val="E7E6E6">
                    <a:lumMod val="25000"/>
                  </a:srgbClr>
                </a:solidFill>
                <a:latin typeface="Arial" panose="020B0604020202020204" pitchFamily="34" charset="0"/>
                <a:cs typeface="Arial" panose="020B0604020202020204" pitchFamily="34" charset="0"/>
              </a:rPr>
              <a:t>st</a:t>
            </a:r>
            <a:r>
              <a:rPr lang="en-NZ" sz="1050" b="1" dirty="0">
                <a:solidFill>
                  <a:srgbClr val="E7E6E6">
                    <a:lumMod val="25000"/>
                  </a:srgbClr>
                </a:solidFill>
                <a:latin typeface="Arial" panose="020B0604020202020204" pitchFamily="34" charset="0"/>
                <a:cs typeface="Arial" panose="020B0604020202020204" pitchFamily="34" charset="0"/>
              </a:rPr>
              <a:t> rotation from registration until forest reaches long-term average carbon stock</a:t>
            </a:r>
          </a:p>
        </p:txBody>
      </p:sp>
      <p:sp>
        <p:nvSpPr>
          <p:cNvPr id="50" name="Text Box 4">
            <a:extLst>
              <a:ext uri="{FF2B5EF4-FFF2-40B4-BE49-F238E27FC236}">
                <a16:creationId xmlns:a16="http://schemas.microsoft.com/office/drawing/2014/main" id="{0F91C077-F7AC-4F9A-83BE-FC25CE43FFC8}"/>
              </a:ext>
            </a:extLst>
          </p:cNvPr>
          <p:cNvSpPr txBox="1"/>
          <p:nvPr/>
        </p:nvSpPr>
        <p:spPr>
          <a:xfrm>
            <a:off x="3404977" y="2429772"/>
            <a:ext cx="972018" cy="17841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685800"/>
            <a:r>
              <a:rPr lang="en-NZ" sz="825" b="1" dirty="0">
                <a:solidFill>
                  <a:srgbClr val="E7E6E6">
                    <a:lumMod val="25000"/>
                  </a:srgbClr>
                </a:solidFill>
                <a:latin typeface="Arial" panose="020B0604020202020204" pitchFamily="34" charset="0"/>
                <a:cs typeface="Arial" panose="020B0604020202020204" pitchFamily="34" charset="0"/>
              </a:rPr>
              <a:t>Carbon stock in the forest</a:t>
            </a:r>
          </a:p>
        </p:txBody>
      </p:sp>
      <p:cxnSp>
        <p:nvCxnSpPr>
          <p:cNvPr id="51" name="Straight Arrow Connector 50">
            <a:extLst>
              <a:ext uri="{FF2B5EF4-FFF2-40B4-BE49-F238E27FC236}">
                <a16:creationId xmlns:a16="http://schemas.microsoft.com/office/drawing/2014/main" id="{98C5C2F0-F576-4E69-89B2-AF13036631FD}"/>
              </a:ext>
            </a:extLst>
          </p:cNvPr>
          <p:cNvCxnSpPr>
            <a:cxnSpLocks/>
          </p:cNvCxnSpPr>
          <p:nvPr/>
        </p:nvCxnSpPr>
        <p:spPr>
          <a:xfrm>
            <a:off x="4075945" y="2619961"/>
            <a:ext cx="22327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F4B0649-8FA8-4B23-9EF4-B215BA872EB7}"/>
              </a:ext>
            </a:extLst>
          </p:cNvPr>
          <p:cNvCxnSpPr>
            <a:cxnSpLocks/>
          </p:cNvCxnSpPr>
          <p:nvPr/>
        </p:nvCxnSpPr>
        <p:spPr>
          <a:xfrm>
            <a:off x="3286421" y="3369028"/>
            <a:ext cx="0" cy="1041608"/>
          </a:xfrm>
          <a:prstGeom prst="line">
            <a:avLst/>
          </a:prstGeom>
          <a:ln w="28575">
            <a:solidFill>
              <a:srgbClr val="4FA069"/>
            </a:solidFill>
            <a:prstDash val="dash"/>
          </a:ln>
        </p:spPr>
        <p:style>
          <a:lnRef idx="1">
            <a:schemeClr val="accent1"/>
          </a:lnRef>
          <a:fillRef idx="0">
            <a:schemeClr val="accent1"/>
          </a:fillRef>
          <a:effectRef idx="0">
            <a:schemeClr val="accent1"/>
          </a:effectRef>
          <a:fontRef idx="minor">
            <a:schemeClr val="tx1"/>
          </a:fontRef>
        </p:style>
      </p:cxnSp>
      <p:sp>
        <p:nvSpPr>
          <p:cNvPr id="53" name="Text Box 4">
            <a:extLst>
              <a:ext uri="{FF2B5EF4-FFF2-40B4-BE49-F238E27FC236}">
                <a16:creationId xmlns:a16="http://schemas.microsoft.com/office/drawing/2014/main" id="{AE961F9E-B8C6-4EDD-A910-F882DBEA755B}"/>
              </a:ext>
            </a:extLst>
          </p:cNvPr>
          <p:cNvSpPr txBox="1"/>
          <p:nvPr/>
        </p:nvSpPr>
        <p:spPr>
          <a:xfrm>
            <a:off x="4830285" y="3889832"/>
            <a:ext cx="1551353" cy="453736"/>
          </a:xfrm>
          <a:prstGeom prst="wedgeRectCallout">
            <a:avLst>
              <a:gd name="adj1" fmla="val 60193"/>
              <a:gd name="adj2" fmla="val 9135"/>
            </a:avLst>
          </a:prstGeom>
          <a:solidFill>
            <a:schemeClr val="bg1">
              <a:lumMod val="95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457136"/>
            <a:r>
              <a:rPr lang="en-NZ" sz="825" b="1" dirty="0">
                <a:solidFill>
                  <a:srgbClr val="E7E6E6">
                    <a:lumMod val="25000"/>
                  </a:srgbClr>
                </a:solidFill>
                <a:latin typeface="Arial" panose="020B0604020202020204" pitchFamily="34" charset="0"/>
                <a:cs typeface="Arial" panose="020B0604020202020204" pitchFamily="34" charset="0"/>
              </a:rPr>
              <a:t>Amount of “low-risk” units that don’t need to be paid back after harvest is larger</a:t>
            </a:r>
          </a:p>
        </p:txBody>
      </p:sp>
      <p:sp>
        <p:nvSpPr>
          <p:cNvPr id="54" name="Text Box 4">
            <a:extLst>
              <a:ext uri="{FF2B5EF4-FFF2-40B4-BE49-F238E27FC236}">
                <a16:creationId xmlns:a16="http://schemas.microsoft.com/office/drawing/2014/main" id="{F8C380CA-C9D2-42A9-9BF8-6233BCEC622C}"/>
              </a:ext>
            </a:extLst>
          </p:cNvPr>
          <p:cNvSpPr txBox="1"/>
          <p:nvPr/>
        </p:nvSpPr>
        <p:spPr>
          <a:xfrm>
            <a:off x="3364553" y="3463666"/>
            <a:ext cx="1301985" cy="590399"/>
          </a:xfrm>
          <a:prstGeom prst="wedgeRectCallout">
            <a:avLst>
              <a:gd name="adj1" fmla="val -53416"/>
              <a:gd name="adj2" fmla="val -74945"/>
            </a:avLst>
          </a:prstGeom>
          <a:solidFill>
            <a:schemeClr val="bg1">
              <a:lumMod val="95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457136"/>
            <a:r>
              <a:rPr lang="en-NZ" sz="825" b="1" dirty="0">
                <a:solidFill>
                  <a:srgbClr val="E7E6E6">
                    <a:lumMod val="25000"/>
                  </a:srgbClr>
                </a:solidFill>
                <a:latin typeface="Arial" panose="020B0604020202020204" pitchFamily="34" charset="0"/>
                <a:cs typeface="Arial" panose="020B0604020202020204" pitchFamily="34" charset="0"/>
              </a:rPr>
              <a:t>The age the forest reaches its long term average carbon stock is its “average age”</a:t>
            </a:r>
          </a:p>
        </p:txBody>
      </p:sp>
      <p:sp>
        <p:nvSpPr>
          <p:cNvPr id="55" name="Text Box 4">
            <a:extLst>
              <a:ext uri="{FF2B5EF4-FFF2-40B4-BE49-F238E27FC236}">
                <a16:creationId xmlns:a16="http://schemas.microsoft.com/office/drawing/2014/main" id="{E9867EC3-6404-428A-B992-C68E173EC858}"/>
              </a:ext>
            </a:extLst>
          </p:cNvPr>
          <p:cNvSpPr txBox="1"/>
          <p:nvPr/>
        </p:nvSpPr>
        <p:spPr>
          <a:xfrm>
            <a:off x="4446518" y="1430384"/>
            <a:ext cx="3312378" cy="3476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457136"/>
            <a:r>
              <a:rPr lang="en-NZ" sz="1050" b="1" dirty="0">
                <a:solidFill>
                  <a:srgbClr val="E7E6E6">
                    <a:lumMod val="25000"/>
                  </a:srgbClr>
                </a:solidFill>
                <a:latin typeface="Arial" panose="020B0604020202020204" pitchFamily="34" charset="0"/>
                <a:cs typeface="Arial" panose="020B0604020202020204" pitchFamily="34" charset="0"/>
              </a:rPr>
              <a:t>Don’t earn or pay units</a:t>
            </a:r>
          </a:p>
        </p:txBody>
      </p:sp>
      <p:sp>
        <p:nvSpPr>
          <p:cNvPr id="56" name="Text Box 4">
            <a:extLst>
              <a:ext uri="{FF2B5EF4-FFF2-40B4-BE49-F238E27FC236}">
                <a16:creationId xmlns:a16="http://schemas.microsoft.com/office/drawing/2014/main" id="{5468059A-002F-4CFB-AD6B-7D7DED90B68B}"/>
              </a:ext>
            </a:extLst>
          </p:cNvPr>
          <p:cNvSpPr txBox="1"/>
          <p:nvPr/>
        </p:nvSpPr>
        <p:spPr>
          <a:xfrm>
            <a:off x="946686" y="3467917"/>
            <a:ext cx="1093640" cy="17841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685800"/>
            <a:r>
              <a:rPr lang="en-NZ" sz="825" b="1" dirty="0">
                <a:solidFill>
                  <a:srgbClr val="E7E6E6">
                    <a:lumMod val="25000"/>
                  </a:srgbClr>
                </a:solidFill>
                <a:latin typeface="Arial" panose="020B0604020202020204" pitchFamily="34" charset="0"/>
                <a:cs typeface="Arial" panose="020B0604020202020204" pitchFamily="34" charset="0"/>
              </a:rPr>
              <a:t>Long-term average carbon stock</a:t>
            </a:r>
          </a:p>
        </p:txBody>
      </p:sp>
      <p:cxnSp>
        <p:nvCxnSpPr>
          <p:cNvPr id="57" name="Straight Arrow Connector 56">
            <a:extLst>
              <a:ext uri="{FF2B5EF4-FFF2-40B4-BE49-F238E27FC236}">
                <a16:creationId xmlns:a16="http://schemas.microsoft.com/office/drawing/2014/main" id="{601CC5CB-018E-4CDB-AC4F-C6BEF9644921}"/>
              </a:ext>
            </a:extLst>
          </p:cNvPr>
          <p:cNvCxnSpPr>
            <a:cxnSpLocks/>
          </p:cNvCxnSpPr>
          <p:nvPr/>
        </p:nvCxnSpPr>
        <p:spPr>
          <a:xfrm flipV="1">
            <a:off x="1399566" y="3369028"/>
            <a:ext cx="0" cy="1448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93310AD-E9ED-40EB-952B-A17254973D25}"/>
              </a:ext>
            </a:extLst>
          </p:cNvPr>
          <p:cNvCxnSpPr>
            <a:cxnSpLocks/>
          </p:cNvCxnSpPr>
          <p:nvPr/>
        </p:nvCxnSpPr>
        <p:spPr>
          <a:xfrm flipV="1">
            <a:off x="786172" y="3321264"/>
            <a:ext cx="8071295" cy="31498"/>
          </a:xfrm>
          <a:prstGeom prst="line">
            <a:avLst/>
          </a:prstGeom>
          <a:ln w="28575">
            <a:solidFill>
              <a:srgbClr val="4FA069"/>
            </a:solidFill>
            <a:prstDash val="dash"/>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3001354E-46A7-4886-A8B3-FFE7B5E835FF}"/>
              </a:ext>
            </a:extLst>
          </p:cNvPr>
          <p:cNvSpPr txBox="1"/>
          <p:nvPr/>
        </p:nvSpPr>
        <p:spPr>
          <a:xfrm>
            <a:off x="5826194" y="2155378"/>
            <a:ext cx="2877630" cy="670004"/>
          </a:xfrm>
          <a:prstGeom prst="rect">
            <a:avLst/>
          </a:prstGeom>
          <a:ln>
            <a:solidFill>
              <a:schemeClr val="accent1"/>
            </a:solidFill>
          </a:ln>
        </p:spPr>
        <p:txBody>
          <a:bodyPr vert="horz" wrap="square" lIns="68580" tIns="34290" rIns="68580" bIns="34290" rtlCol="0" anchor="t" anchorCtr="0">
            <a:noAutofit/>
          </a:bodyPr>
          <a:lstStyle/>
          <a:p>
            <a:pPr defTabSz="685800">
              <a:lnSpc>
                <a:spcPct val="120000"/>
              </a:lnSpc>
              <a:spcAft>
                <a:spcPts val="900"/>
              </a:spcAft>
            </a:pPr>
            <a:r>
              <a:rPr lang="en-NZ" sz="1050" i="1" dirty="0">
                <a:solidFill>
                  <a:srgbClr val="095F72"/>
                </a:solidFill>
                <a:latin typeface="Arial"/>
                <a:cs typeface="Arial"/>
              </a:rPr>
              <a:t>The details of how averaging accounting will work were announced on the 8</a:t>
            </a:r>
            <a:r>
              <a:rPr lang="en-NZ" sz="1050" i="1" baseline="30000" dirty="0">
                <a:solidFill>
                  <a:srgbClr val="095F72"/>
                </a:solidFill>
                <a:latin typeface="Arial"/>
                <a:cs typeface="Arial"/>
              </a:rPr>
              <a:t>th</a:t>
            </a:r>
            <a:r>
              <a:rPr lang="en-NZ" sz="1050" i="1" dirty="0">
                <a:solidFill>
                  <a:srgbClr val="095F72"/>
                </a:solidFill>
                <a:latin typeface="Arial"/>
                <a:cs typeface="Arial"/>
              </a:rPr>
              <a:t> of October</a:t>
            </a:r>
          </a:p>
        </p:txBody>
      </p:sp>
      <p:sp>
        <p:nvSpPr>
          <p:cNvPr id="78" name="Right Brace 77">
            <a:extLst>
              <a:ext uri="{FF2B5EF4-FFF2-40B4-BE49-F238E27FC236}">
                <a16:creationId xmlns:a16="http://schemas.microsoft.com/office/drawing/2014/main" id="{C8AA7043-05E5-4DEC-AC13-5DC5E77EC4F6}"/>
              </a:ext>
            </a:extLst>
          </p:cNvPr>
          <p:cNvSpPr/>
          <p:nvPr/>
        </p:nvSpPr>
        <p:spPr>
          <a:xfrm rot="16200000">
            <a:off x="5950639" y="-731542"/>
            <a:ext cx="164480" cy="5445632"/>
          </a:xfrm>
          <a:prstGeom prst="rightBrac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136"/>
            <a:endParaRPr lang="en-NZ">
              <a:solidFill>
                <a:prstClr val="black"/>
              </a:solidFill>
              <a:latin typeface="Calibri"/>
            </a:endParaRPr>
          </a:p>
        </p:txBody>
      </p:sp>
      <p:sp>
        <p:nvSpPr>
          <p:cNvPr id="3" name="Oval 2">
            <a:extLst>
              <a:ext uri="{FF2B5EF4-FFF2-40B4-BE49-F238E27FC236}">
                <a16:creationId xmlns:a16="http://schemas.microsoft.com/office/drawing/2014/main" id="{AC19B03A-57AB-99F2-C450-53363907B9EC}"/>
              </a:ext>
            </a:extLst>
          </p:cNvPr>
          <p:cNvSpPr/>
          <p:nvPr/>
        </p:nvSpPr>
        <p:spPr>
          <a:xfrm>
            <a:off x="70585" y="2932338"/>
            <a:ext cx="3800738" cy="1820508"/>
          </a:xfrm>
          <a:prstGeom prst="ellipse">
            <a:avLst/>
          </a:prstGeom>
          <a:noFill/>
          <a:ln>
            <a:solidFill>
              <a:srgbClr val="C11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89498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53" grpId="0" animBg="1"/>
      <p:bldP spid="54" grpId="0" animBg="1"/>
      <p:bldP spid="55" grpId="0"/>
      <p:bldP spid="56" grpId="0"/>
      <p:bldP spid="78"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E3A93B2-E1E0-4E88-8538-E1D821344A5E}"/>
              </a:ext>
            </a:extLst>
          </p:cNvPr>
          <p:cNvSpPr>
            <a:spLocks noGrp="1"/>
          </p:cNvSpPr>
          <p:nvPr>
            <p:ph type="sldNum" sz="quarter" idx="4"/>
          </p:nvPr>
        </p:nvSpPr>
        <p:spPr/>
        <p:txBody>
          <a:bodyPr/>
          <a:lstStyle/>
          <a:p>
            <a:pPr defTabSz="685800"/>
            <a:fld id="{29BC30C7-E644-4F79-80A8-F982B121EB2B}" type="slidenum">
              <a:rPr lang="en-NZ">
                <a:latin typeface="Calibri" panose="020F0502020204030204"/>
              </a:rPr>
              <a:pPr defTabSz="685800"/>
              <a:t>26</a:t>
            </a:fld>
            <a:endParaRPr lang="en-NZ" dirty="0">
              <a:latin typeface="Calibri" panose="020F0502020204030204"/>
            </a:endParaRPr>
          </a:p>
        </p:txBody>
      </p:sp>
      <p:sp>
        <p:nvSpPr>
          <p:cNvPr id="7" name="Title 1">
            <a:extLst>
              <a:ext uri="{FF2B5EF4-FFF2-40B4-BE49-F238E27FC236}">
                <a16:creationId xmlns:a16="http://schemas.microsoft.com/office/drawing/2014/main" id="{193A1880-3415-4F41-BA27-F7A64DBDBDE0}"/>
              </a:ext>
            </a:extLst>
          </p:cNvPr>
          <p:cNvSpPr>
            <a:spLocks noGrp="1"/>
          </p:cNvSpPr>
          <p:nvPr>
            <p:ph type="title"/>
          </p:nvPr>
        </p:nvSpPr>
        <p:spPr>
          <a:xfrm>
            <a:off x="191586" y="164595"/>
            <a:ext cx="5619153" cy="558488"/>
          </a:xfrm>
        </p:spPr>
        <p:txBody>
          <a:bodyPr>
            <a:normAutofit/>
          </a:bodyPr>
          <a:lstStyle/>
          <a:p>
            <a:r>
              <a:rPr lang="en-NZ" sz="2250" b="1" dirty="0">
                <a:latin typeface="Arial Narrow" panose="020B0606020202030204" pitchFamily="34" charset="0"/>
                <a:cs typeface="Aharoni" panose="02010803020104030203" pitchFamily="2" charset="-79"/>
              </a:rPr>
              <a:t>Accounting for permanent forests from 2023</a:t>
            </a:r>
          </a:p>
        </p:txBody>
      </p:sp>
      <p:sp>
        <p:nvSpPr>
          <p:cNvPr id="2" name="Rectangle 1">
            <a:extLst>
              <a:ext uri="{FF2B5EF4-FFF2-40B4-BE49-F238E27FC236}">
                <a16:creationId xmlns:a16="http://schemas.microsoft.com/office/drawing/2014/main" id="{0F17DDCF-A045-4DB9-B9E9-9456F59A4F19}"/>
              </a:ext>
            </a:extLst>
          </p:cNvPr>
          <p:cNvSpPr/>
          <p:nvPr/>
        </p:nvSpPr>
        <p:spPr>
          <a:xfrm>
            <a:off x="213357" y="819150"/>
            <a:ext cx="7991475" cy="507831"/>
          </a:xfrm>
          <a:prstGeom prst="rect">
            <a:avLst/>
          </a:prstGeom>
        </p:spPr>
        <p:txBody>
          <a:bodyPr wrap="square">
            <a:spAutoFit/>
          </a:bodyPr>
          <a:lstStyle/>
          <a:p>
            <a:pPr defTabSz="685800"/>
            <a:r>
              <a:rPr lang="en-NZ" sz="1350" dirty="0">
                <a:solidFill>
                  <a:srgbClr val="A5A5A5">
                    <a:lumMod val="50000"/>
                  </a:srgbClr>
                </a:solidFill>
                <a:latin typeface="Arial Narrow" panose="020B0606020202030204" pitchFamily="34" charset="0"/>
              </a:rPr>
              <a:t>The Permanent Post-1989 category is available from 1 January 2023, forests already registered in the ETS can opt-in to the permanent category at any time.</a:t>
            </a:r>
          </a:p>
        </p:txBody>
      </p:sp>
      <p:sp>
        <p:nvSpPr>
          <p:cNvPr id="6" name="Rectangle 5">
            <a:extLst>
              <a:ext uri="{FF2B5EF4-FFF2-40B4-BE49-F238E27FC236}">
                <a16:creationId xmlns:a16="http://schemas.microsoft.com/office/drawing/2014/main" id="{CFBEA747-5CF2-4237-8C0A-344DA2FCF87A}"/>
              </a:ext>
            </a:extLst>
          </p:cNvPr>
          <p:cNvSpPr/>
          <p:nvPr/>
        </p:nvSpPr>
        <p:spPr>
          <a:xfrm>
            <a:off x="842963" y="1968147"/>
            <a:ext cx="7593806" cy="2268097"/>
          </a:xfrm>
          <a:prstGeom prst="rect">
            <a:avLst/>
          </a:prstGeom>
          <a:solidFill>
            <a:srgbClr val="4FA069">
              <a:alpha val="1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NZ" sz="1350">
              <a:solidFill>
                <a:prstClr val="white"/>
              </a:solidFill>
              <a:latin typeface="Calibri" panose="020F0502020204030204"/>
            </a:endParaRPr>
          </a:p>
        </p:txBody>
      </p:sp>
      <p:sp>
        <p:nvSpPr>
          <p:cNvPr id="8" name="Right Brace 7">
            <a:extLst>
              <a:ext uri="{FF2B5EF4-FFF2-40B4-BE49-F238E27FC236}">
                <a16:creationId xmlns:a16="http://schemas.microsoft.com/office/drawing/2014/main" id="{A5F02615-19F9-4ACA-B618-68551EAC0061}"/>
              </a:ext>
            </a:extLst>
          </p:cNvPr>
          <p:cNvSpPr/>
          <p:nvPr/>
        </p:nvSpPr>
        <p:spPr>
          <a:xfrm rot="16200000">
            <a:off x="4558476" y="-1910148"/>
            <a:ext cx="190552" cy="7566038"/>
          </a:xfrm>
          <a:prstGeom prst="rightBrace">
            <a:avLst/>
          </a:prstGeom>
          <a:ln>
            <a:solidFill>
              <a:srgbClr val="4FA069"/>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136">
              <a:defRPr/>
            </a:pPr>
            <a:endParaRPr lang="en-NZ">
              <a:solidFill>
                <a:prstClr val="black"/>
              </a:solidFill>
              <a:latin typeface="Calibri"/>
            </a:endParaRPr>
          </a:p>
        </p:txBody>
      </p:sp>
      <p:sp>
        <p:nvSpPr>
          <p:cNvPr id="9" name="Text Box 4">
            <a:extLst>
              <a:ext uri="{FF2B5EF4-FFF2-40B4-BE49-F238E27FC236}">
                <a16:creationId xmlns:a16="http://schemas.microsoft.com/office/drawing/2014/main" id="{1200E8B3-563D-4639-91E3-10A09962F87F}"/>
              </a:ext>
            </a:extLst>
          </p:cNvPr>
          <p:cNvSpPr txBox="1"/>
          <p:nvPr/>
        </p:nvSpPr>
        <p:spPr>
          <a:xfrm>
            <a:off x="2609098" y="1547826"/>
            <a:ext cx="4089305" cy="24600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457136">
              <a:defRPr/>
            </a:pPr>
            <a:r>
              <a:rPr lang="en-NZ" sz="1050" b="1" dirty="0">
                <a:solidFill>
                  <a:srgbClr val="E7E6E6">
                    <a:lumMod val="25000"/>
                  </a:srgbClr>
                </a:solidFill>
                <a:latin typeface="Arial" panose="020B0604020202020204" pitchFamily="34" charset="0"/>
                <a:cs typeface="Arial" panose="020B0604020202020204" pitchFamily="34" charset="0"/>
              </a:rPr>
              <a:t>Earn low risk units from registration for 50 years</a:t>
            </a:r>
          </a:p>
        </p:txBody>
      </p:sp>
      <p:sp>
        <p:nvSpPr>
          <p:cNvPr id="10" name="Text Box 4">
            <a:extLst>
              <a:ext uri="{FF2B5EF4-FFF2-40B4-BE49-F238E27FC236}">
                <a16:creationId xmlns:a16="http://schemas.microsoft.com/office/drawing/2014/main" id="{8D227FB8-481F-4EEA-8536-8B91946BE651}"/>
              </a:ext>
            </a:extLst>
          </p:cNvPr>
          <p:cNvSpPr txBox="1"/>
          <p:nvPr/>
        </p:nvSpPr>
        <p:spPr>
          <a:xfrm>
            <a:off x="8436769" y="2049025"/>
            <a:ext cx="676412" cy="2920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457136">
              <a:defRPr/>
            </a:pPr>
            <a:r>
              <a:rPr lang="en-NZ" sz="825" b="1" dirty="0">
                <a:solidFill>
                  <a:srgbClr val="4FA069"/>
                </a:solidFill>
                <a:latin typeface="Arial" panose="020B0604020202020204" pitchFamily="34" charset="0"/>
                <a:cs typeface="Arial" panose="020B0604020202020204" pitchFamily="34" charset="0"/>
              </a:rPr>
              <a:t>25 more years</a:t>
            </a:r>
          </a:p>
        </p:txBody>
      </p:sp>
      <p:sp>
        <p:nvSpPr>
          <p:cNvPr id="11" name="Text Box 4">
            <a:extLst>
              <a:ext uri="{FF2B5EF4-FFF2-40B4-BE49-F238E27FC236}">
                <a16:creationId xmlns:a16="http://schemas.microsoft.com/office/drawing/2014/main" id="{EFF1B3AE-6E54-4ABB-B59D-0B4FD84E13F6}"/>
              </a:ext>
            </a:extLst>
          </p:cNvPr>
          <p:cNvSpPr txBox="1"/>
          <p:nvPr/>
        </p:nvSpPr>
        <p:spPr>
          <a:xfrm>
            <a:off x="8431957" y="2694617"/>
            <a:ext cx="804251" cy="35504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457136">
              <a:defRPr/>
            </a:pPr>
            <a:r>
              <a:rPr lang="en-NZ" sz="825" b="1" dirty="0">
                <a:solidFill>
                  <a:srgbClr val="B41A60"/>
                </a:solidFill>
                <a:latin typeface="Arial" panose="020B0604020202020204" pitchFamily="34" charset="0"/>
                <a:cs typeface="Arial" panose="020B0604020202020204" pitchFamily="34" charset="0"/>
              </a:rPr>
              <a:t>Switch to averaging - pay units to the average</a:t>
            </a:r>
          </a:p>
        </p:txBody>
      </p:sp>
      <p:sp>
        <p:nvSpPr>
          <p:cNvPr id="12" name="Text Box 4">
            <a:extLst>
              <a:ext uri="{FF2B5EF4-FFF2-40B4-BE49-F238E27FC236}">
                <a16:creationId xmlns:a16="http://schemas.microsoft.com/office/drawing/2014/main" id="{F961F01B-7469-49BD-A158-2EF410550C39}"/>
              </a:ext>
            </a:extLst>
          </p:cNvPr>
          <p:cNvSpPr txBox="1"/>
          <p:nvPr/>
        </p:nvSpPr>
        <p:spPr>
          <a:xfrm>
            <a:off x="8437045" y="4023854"/>
            <a:ext cx="772961" cy="5172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457136">
              <a:defRPr/>
            </a:pPr>
            <a:r>
              <a:rPr lang="en-NZ" sz="825" b="1" dirty="0">
                <a:solidFill>
                  <a:srgbClr val="E7E6E6">
                    <a:lumMod val="25000"/>
                  </a:srgbClr>
                </a:solidFill>
                <a:latin typeface="Arial" panose="020B0604020202020204" pitchFamily="34" charset="0"/>
                <a:cs typeface="Arial" panose="020B0604020202020204" pitchFamily="34" charset="0"/>
              </a:rPr>
              <a:t>Exit – pay all units back</a:t>
            </a:r>
          </a:p>
        </p:txBody>
      </p:sp>
      <p:cxnSp>
        <p:nvCxnSpPr>
          <p:cNvPr id="13" name="Straight Arrow Connector 12">
            <a:extLst>
              <a:ext uri="{FF2B5EF4-FFF2-40B4-BE49-F238E27FC236}">
                <a16:creationId xmlns:a16="http://schemas.microsoft.com/office/drawing/2014/main" id="{F767B1DE-8E30-4564-974D-2651DAA709B7}"/>
              </a:ext>
            </a:extLst>
          </p:cNvPr>
          <p:cNvCxnSpPr/>
          <p:nvPr/>
        </p:nvCxnSpPr>
        <p:spPr>
          <a:xfrm>
            <a:off x="8431957" y="2509888"/>
            <a:ext cx="0" cy="857819"/>
          </a:xfrm>
          <a:prstGeom prst="straightConnector1">
            <a:avLst/>
          </a:prstGeom>
          <a:ln>
            <a:solidFill>
              <a:srgbClr val="B41A6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0C26E487-BE31-4131-BA5D-D11AB4555334}"/>
              </a:ext>
            </a:extLst>
          </p:cNvPr>
          <p:cNvCxnSpPr>
            <a:cxnSpLocks/>
          </p:cNvCxnSpPr>
          <p:nvPr/>
        </p:nvCxnSpPr>
        <p:spPr>
          <a:xfrm>
            <a:off x="8490846" y="2509888"/>
            <a:ext cx="0" cy="1726356"/>
          </a:xfrm>
          <a:prstGeom prst="straightConnector1">
            <a:avLst/>
          </a:prstGeom>
          <a:ln>
            <a:solidFill>
              <a:srgbClr val="1A3523"/>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C4CEF3C-8E5F-457F-80D3-D62F4771EA27}"/>
              </a:ext>
            </a:extLst>
          </p:cNvPr>
          <p:cNvCxnSpPr>
            <a:cxnSpLocks/>
          </p:cNvCxnSpPr>
          <p:nvPr/>
        </p:nvCxnSpPr>
        <p:spPr>
          <a:xfrm flipV="1">
            <a:off x="8436769" y="2292843"/>
            <a:ext cx="676412" cy="170821"/>
          </a:xfrm>
          <a:prstGeom prst="straightConnector1">
            <a:avLst/>
          </a:prstGeom>
          <a:ln>
            <a:solidFill>
              <a:srgbClr val="4FA069"/>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16" name="Chart 15">
            <a:extLst>
              <a:ext uri="{FF2B5EF4-FFF2-40B4-BE49-F238E27FC236}">
                <a16:creationId xmlns:a16="http://schemas.microsoft.com/office/drawing/2014/main" id="{D5AEF07D-6B79-48F1-A957-3290B795860C}"/>
              </a:ext>
            </a:extLst>
          </p:cNvPr>
          <p:cNvGraphicFramePr/>
          <p:nvPr>
            <p:extLst>
              <p:ext uri="{D42A27DB-BD31-4B8C-83A1-F6EECF244321}">
                <p14:modId xmlns:p14="http://schemas.microsoft.com/office/powerpoint/2010/main" val="1324044529"/>
              </p:ext>
            </p:extLst>
          </p:nvPr>
        </p:nvGraphicFramePr>
        <p:xfrm>
          <a:off x="191586" y="1853330"/>
          <a:ext cx="8403058" cy="2890532"/>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 Box 4">
            <a:extLst>
              <a:ext uri="{FF2B5EF4-FFF2-40B4-BE49-F238E27FC236}">
                <a16:creationId xmlns:a16="http://schemas.microsoft.com/office/drawing/2014/main" id="{DFCD3D3B-FA4D-4C94-9AB9-DBEE8F07277F}"/>
              </a:ext>
            </a:extLst>
          </p:cNvPr>
          <p:cNvSpPr txBox="1"/>
          <p:nvPr/>
        </p:nvSpPr>
        <p:spPr>
          <a:xfrm>
            <a:off x="1148600" y="2118364"/>
            <a:ext cx="1947977" cy="1406633"/>
          </a:xfrm>
          <a:prstGeom prst="wedgeRectCallout">
            <a:avLst>
              <a:gd name="adj1" fmla="val -53248"/>
              <a:gd name="adj2" fmla="val 74485"/>
            </a:avLst>
          </a:prstGeom>
          <a:solidFill>
            <a:schemeClr val="bg1">
              <a:lumMod val="95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457136"/>
            <a:r>
              <a:rPr lang="en-NZ" sz="825" b="1" dirty="0">
                <a:solidFill>
                  <a:srgbClr val="E7E6E6">
                    <a:lumMod val="25000"/>
                  </a:srgbClr>
                </a:solidFill>
                <a:latin typeface="Arial" panose="020B0604020202020204" pitchFamily="34" charset="0"/>
                <a:cs typeface="Arial" panose="020B0604020202020204" pitchFamily="34" charset="0"/>
              </a:rPr>
              <a:t>Register into the permanent category for minimum of 50 years</a:t>
            </a:r>
          </a:p>
          <a:p>
            <a:pPr defTabSz="457136"/>
            <a:endParaRPr lang="en-NZ" sz="825" b="1" dirty="0">
              <a:solidFill>
                <a:srgbClr val="E7E6E6">
                  <a:lumMod val="25000"/>
                </a:srgbClr>
              </a:solidFill>
              <a:latin typeface="Arial" panose="020B0604020202020204" pitchFamily="34" charset="0"/>
              <a:cs typeface="Arial" panose="020B0604020202020204" pitchFamily="34" charset="0"/>
            </a:endParaRPr>
          </a:p>
          <a:p>
            <a:pPr defTabSz="457136"/>
            <a:r>
              <a:rPr lang="en-NZ" sz="825" b="1" dirty="0">
                <a:solidFill>
                  <a:srgbClr val="E7E6E6">
                    <a:lumMod val="25000"/>
                  </a:srgbClr>
                </a:solidFill>
                <a:latin typeface="Arial" panose="020B0604020202020204" pitchFamily="34" charset="0"/>
                <a:cs typeface="Arial" panose="020B0604020202020204" pitchFamily="34" charset="0"/>
              </a:rPr>
              <a:t>Must remain in forest for entire period – max selective harvest to 30% canopy cover</a:t>
            </a:r>
          </a:p>
          <a:p>
            <a:pPr defTabSz="457136"/>
            <a:endParaRPr lang="en-NZ" sz="825" b="1" dirty="0">
              <a:solidFill>
                <a:srgbClr val="E7E6E6">
                  <a:lumMod val="25000"/>
                </a:srgbClr>
              </a:solidFill>
              <a:latin typeface="Arial" panose="020B0604020202020204" pitchFamily="34" charset="0"/>
              <a:cs typeface="Arial" panose="020B0604020202020204" pitchFamily="34" charset="0"/>
            </a:endParaRPr>
          </a:p>
          <a:p>
            <a:pPr defTabSz="457136"/>
            <a:r>
              <a:rPr lang="en-NZ" sz="825" b="1" dirty="0">
                <a:solidFill>
                  <a:srgbClr val="E7E6E6">
                    <a:lumMod val="25000"/>
                  </a:srgbClr>
                </a:solidFill>
                <a:latin typeface="Arial" panose="020B0604020202020204" pitchFamily="34" charset="0"/>
                <a:cs typeface="Arial" panose="020B0604020202020204" pitchFamily="34" charset="0"/>
              </a:rPr>
              <a:t>Penalty for excess harvest</a:t>
            </a:r>
          </a:p>
          <a:p>
            <a:pPr defTabSz="457136"/>
            <a:endParaRPr lang="en-NZ" sz="825" b="1" dirty="0">
              <a:solidFill>
                <a:srgbClr val="E7E6E6">
                  <a:lumMod val="25000"/>
                </a:srgbClr>
              </a:solidFill>
              <a:latin typeface="Arial" panose="020B0604020202020204" pitchFamily="34" charset="0"/>
              <a:cs typeface="Arial" panose="020B0604020202020204" pitchFamily="34" charset="0"/>
            </a:endParaRPr>
          </a:p>
          <a:p>
            <a:pPr defTabSz="457136"/>
            <a:r>
              <a:rPr lang="en-NZ" sz="825" b="1" dirty="0">
                <a:solidFill>
                  <a:srgbClr val="E7E6E6">
                    <a:lumMod val="25000"/>
                  </a:srgbClr>
                </a:solidFill>
                <a:latin typeface="Arial" panose="020B0604020202020204" pitchFamily="34" charset="0"/>
                <a:cs typeface="Arial" panose="020B0604020202020204" pitchFamily="34" charset="0"/>
              </a:rPr>
              <a:t>Earn tagged ‘permanent’ units</a:t>
            </a:r>
          </a:p>
          <a:p>
            <a:pPr marL="200025" defTabSz="457136"/>
            <a:endParaRPr lang="en-NZ" sz="825" b="1" dirty="0">
              <a:solidFill>
                <a:srgbClr val="E7E6E6">
                  <a:lumMod val="25000"/>
                </a:srgbClr>
              </a:solidFill>
              <a:latin typeface="Arial" panose="020B0604020202020204" pitchFamily="34" charset="0"/>
              <a:cs typeface="Arial" panose="020B0604020202020204" pitchFamily="34" charset="0"/>
            </a:endParaRPr>
          </a:p>
          <a:p>
            <a:pPr defTabSz="457136"/>
            <a:endParaRPr lang="en-NZ" sz="825" b="1" dirty="0">
              <a:solidFill>
                <a:srgbClr val="E7E6E6">
                  <a:lumMod val="25000"/>
                </a:srgbClr>
              </a:solidFill>
              <a:latin typeface="Arial" panose="020B0604020202020204" pitchFamily="34" charset="0"/>
              <a:cs typeface="Arial" panose="020B0604020202020204" pitchFamily="34" charset="0"/>
            </a:endParaRPr>
          </a:p>
          <a:p>
            <a:pPr defTabSz="457136"/>
            <a:endParaRPr lang="en-NZ" sz="825" b="1" dirty="0">
              <a:solidFill>
                <a:srgbClr val="E7E6E6">
                  <a:lumMod val="25000"/>
                </a:srgbClr>
              </a:solidFill>
              <a:latin typeface="Arial" panose="020B0604020202020204" pitchFamily="34" charset="0"/>
              <a:cs typeface="Arial" panose="020B0604020202020204" pitchFamily="34" charset="0"/>
            </a:endParaRPr>
          </a:p>
        </p:txBody>
      </p:sp>
      <p:sp>
        <p:nvSpPr>
          <p:cNvPr id="18" name="Right Brace 17">
            <a:extLst>
              <a:ext uri="{FF2B5EF4-FFF2-40B4-BE49-F238E27FC236}">
                <a16:creationId xmlns:a16="http://schemas.microsoft.com/office/drawing/2014/main" id="{C1F5335E-CDB5-407B-94A5-971C19E4B318}"/>
              </a:ext>
            </a:extLst>
          </p:cNvPr>
          <p:cNvSpPr/>
          <p:nvPr/>
        </p:nvSpPr>
        <p:spPr>
          <a:xfrm rot="16200000">
            <a:off x="8672212" y="1583158"/>
            <a:ext cx="183944" cy="586033"/>
          </a:xfrm>
          <a:prstGeom prst="rightBrac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136"/>
            <a:endParaRPr lang="en-NZ">
              <a:solidFill>
                <a:prstClr val="black"/>
              </a:solidFill>
              <a:latin typeface="Calibri"/>
            </a:endParaRPr>
          </a:p>
        </p:txBody>
      </p:sp>
      <p:sp>
        <p:nvSpPr>
          <p:cNvPr id="19" name="Text Box 4">
            <a:extLst>
              <a:ext uri="{FF2B5EF4-FFF2-40B4-BE49-F238E27FC236}">
                <a16:creationId xmlns:a16="http://schemas.microsoft.com/office/drawing/2014/main" id="{B93F4DE8-4460-4DAE-8954-26C9E7F0C8F2}"/>
              </a:ext>
            </a:extLst>
          </p:cNvPr>
          <p:cNvSpPr txBox="1"/>
          <p:nvPr/>
        </p:nvSpPr>
        <p:spPr>
          <a:xfrm>
            <a:off x="8293694" y="1539118"/>
            <a:ext cx="962562" cy="24600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457136">
              <a:defRPr/>
            </a:pPr>
            <a:r>
              <a:rPr lang="en-NZ" sz="1050" b="1" dirty="0">
                <a:solidFill>
                  <a:srgbClr val="E7E6E6">
                    <a:lumMod val="25000"/>
                  </a:srgbClr>
                </a:solidFill>
                <a:latin typeface="Arial" panose="020B0604020202020204" pitchFamily="34" charset="0"/>
                <a:cs typeface="Arial" panose="020B0604020202020204" pitchFamily="34" charset="0"/>
              </a:rPr>
              <a:t>Choice of:</a:t>
            </a:r>
          </a:p>
        </p:txBody>
      </p:sp>
    </p:spTree>
    <p:extLst>
      <p:ext uri="{BB962C8B-B14F-4D97-AF65-F5344CB8AC3E}">
        <p14:creationId xmlns:p14="http://schemas.microsoft.com/office/powerpoint/2010/main" val="113193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8" grpId="0" animBg="1"/>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1E1FC-155D-4F53-A186-3D3ED214FA3E}"/>
              </a:ext>
            </a:extLst>
          </p:cNvPr>
          <p:cNvSpPr>
            <a:spLocks noGrp="1"/>
          </p:cNvSpPr>
          <p:nvPr>
            <p:ph type="title"/>
          </p:nvPr>
        </p:nvSpPr>
        <p:spPr>
          <a:xfrm>
            <a:off x="375398" y="218961"/>
            <a:ext cx="7233999" cy="547646"/>
          </a:xfrm>
        </p:spPr>
        <p:txBody>
          <a:bodyPr/>
          <a:lstStyle/>
          <a:p>
            <a:r>
              <a:rPr lang="en-NZ" dirty="0"/>
              <a:t>Average age and tonnes different species</a:t>
            </a:r>
            <a:endParaRPr lang="en-NZ" dirty="0">
              <a:solidFill>
                <a:srgbClr val="FF0000"/>
              </a:solidFill>
            </a:endParaRPr>
          </a:p>
        </p:txBody>
      </p:sp>
      <p:sp>
        <p:nvSpPr>
          <p:cNvPr id="5" name="Slide Number Placeholder 4">
            <a:extLst>
              <a:ext uri="{FF2B5EF4-FFF2-40B4-BE49-F238E27FC236}">
                <a16:creationId xmlns:a16="http://schemas.microsoft.com/office/drawing/2014/main" id="{C680194E-265A-45D5-B064-5756269781E5}"/>
              </a:ext>
            </a:extLst>
          </p:cNvPr>
          <p:cNvSpPr>
            <a:spLocks noGrp="1"/>
          </p:cNvSpPr>
          <p:nvPr>
            <p:ph type="sldNum" sz="quarter" idx="4"/>
          </p:nvPr>
        </p:nvSpPr>
        <p:spPr/>
        <p:txBody>
          <a:bodyPr/>
          <a:lstStyle/>
          <a:p>
            <a:fld id="{29BC30C7-E644-4F79-80A8-F982B121EB2B}" type="slidenum">
              <a:rPr lang="en-NZ" smtClean="0"/>
              <a:pPr/>
              <a:t>27</a:t>
            </a:fld>
            <a:endParaRPr lang="en-NZ" dirty="0"/>
          </a:p>
        </p:txBody>
      </p:sp>
      <p:sp>
        <p:nvSpPr>
          <p:cNvPr id="6" name="Rectangle 5">
            <a:extLst>
              <a:ext uri="{FF2B5EF4-FFF2-40B4-BE49-F238E27FC236}">
                <a16:creationId xmlns:a16="http://schemas.microsoft.com/office/drawing/2014/main" id="{E6E76E4A-4894-4681-8538-247150B2F643}"/>
              </a:ext>
            </a:extLst>
          </p:cNvPr>
          <p:cNvSpPr/>
          <p:nvPr/>
        </p:nvSpPr>
        <p:spPr>
          <a:xfrm>
            <a:off x="375398" y="1078337"/>
            <a:ext cx="7647515" cy="1361911"/>
          </a:xfrm>
          <a:prstGeom prst="rect">
            <a:avLst/>
          </a:prstGeom>
        </p:spPr>
        <p:txBody>
          <a:bodyPr wrap="square">
            <a:spAutoFit/>
          </a:bodyPr>
          <a:lstStyle/>
          <a:p>
            <a:pPr marL="285750" indent="-285750" defTabSz="685800">
              <a:buFont typeface="Arial" panose="020B0604020202020204" pitchFamily="34" charset="0"/>
              <a:buChar char="•"/>
            </a:pPr>
            <a:r>
              <a:rPr lang="en-NZ" altLang="en-US" sz="1650" dirty="0">
                <a:solidFill>
                  <a:prstClr val="black"/>
                </a:solidFill>
                <a:latin typeface="Arial" panose="020B0604020202020204" pitchFamily="34" charset="0"/>
                <a:cs typeface="Arial" panose="020B0604020202020204" pitchFamily="34" charset="0"/>
              </a:rPr>
              <a:t>Radiata Pine 		Age 16		205 – 396	</a:t>
            </a:r>
          </a:p>
          <a:p>
            <a:pPr marL="285750" indent="-285750" defTabSz="685800">
              <a:buFont typeface="Arial" panose="020B0604020202020204" pitchFamily="34" charset="0"/>
              <a:buChar char="•"/>
            </a:pPr>
            <a:r>
              <a:rPr lang="en-NZ" altLang="en-US" sz="1650" dirty="0">
                <a:solidFill>
                  <a:prstClr val="black"/>
                </a:solidFill>
                <a:latin typeface="Arial" panose="020B0604020202020204" pitchFamily="34" charset="0"/>
                <a:cs typeface="Arial" panose="020B0604020202020204" pitchFamily="34" charset="0"/>
              </a:rPr>
              <a:t>Douglas-fir 			Age 26		436</a:t>
            </a:r>
          </a:p>
          <a:p>
            <a:pPr marL="285750" indent="-285750" defTabSz="685800">
              <a:buFont typeface="Arial" panose="020B0604020202020204" pitchFamily="34" charset="0"/>
              <a:buChar char="•"/>
            </a:pPr>
            <a:r>
              <a:rPr lang="en-NZ" altLang="en-US" sz="1650" dirty="0">
                <a:solidFill>
                  <a:prstClr val="black"/>
                </a:solidFill>
                <a:latin typeface="Arial" panose="020B0604020202020204" pitchFamily="34" charset="0"/>
                <a:cs typeface="Arial" panose="020B0604020202020204" pitchFamily="34" charset="0"/>
              </a:rPr>
              <a:t>Exotic Softwoods		Age 22		344 </a:t>
            </a:r>
            <a:endParaRPr lang="en-NZ" altLang="en-US" sz="1400" dirty="0">
              <a:solidFill>
                <a:srgbClr val="FF0000"/>
              </a:solidFill>
              <a:latin typeface="Arial" panose="020B0604020202020204" pitchFamily="34" charset="0"/>
              <a:cs typeface="Arial" panose="020B0604020202020204" pitchFamily="34" charset="0"/>
            </a:endParaRPr>
          </a:p>
          <a:p>
            <a:pPr marL="285750" indent="-285750" defTabSz="685800">
              <a:buFont typeface="Arial" panose="020B0604020202020204" pitchFamily="34" charset="0"/>
              <a:buChar char="•"/>
            </a:pPr>
            <a:r>
              <a:rPr lang="en-NZ" altLang="en-US" sz="1650" dirty="0">
                <a:solidFill>
                  <a:prstClr val="black"/>
                </a:solidFill>
                <a:latin typeface="Arial" panose="020B0604020202020204" pitchFamily="34" charset="0"/>
                <a:cs typeface="Arial" panose="020B0604020202020204" pitchFamily="34" charset="0"/>
              </a:rPr>
              <a:t>Exotic Hardwoods 		Age 12		320</a:t>
            </a:r>
          </a:p>
          <a:p>
            <a:pPr marL="285750" indent="-285750" defTabSz="685800">
              <a:buFont typeface="Arial" panose="020B0604020202020204" pitchFamily="34" charset="0"/>
              <a:buChar char="•"/>
            </a:pPr>
            <a:r>
              <a:rPr lang="en-NZ" altLang="en-US" sz="1650" dirty="0">
                <a:solidFill>
                  <a:prstClr val="black"/>
                </a:solidFill>
                <a:latin typeface="Arial" panose="020B0604020202020204" pitchFamily="34" charset="0"/>
                <a:cs typeface="Arial" panose="020B0604020202020204" pitchFamily="34" charset="0"/>
              </a:rPr>
              <a:t>Native (indigenous)	Age 23 	194</a:t>
            </a:r>
          </a:p>
        </p:txBody>
      </p:sp>
      <p:sp>
        <p:nvSpPr>
          <p:cNvPr id="7" name="Text Placeholder 3">
            <a:extLst>
              <a:ext uri="{FF2B5EF4-FFF2-40B4-BE49-F238E27FC236}">
                <a16:creationId xmlns:a16="http://schemas.microsoft.com/office/drawing/2014/main" id="{D761AEF7-9D1F-4CBD-B10E-2BB2EB10098A}"/>
              </a:ext>
            </a:extLst>
          </p:cNvPr>
          <p:cNvSpPr txBox="1">
            <a:spLocks/>
          </p:cNvSpPr>
          <p:nvPr/>
        </p:nvSpPr>
        <p:spPr>
          <a:xfrm>
            <a:off x="375398" y="2491246"/>
            <a:ext cx="6357911" cy="935445"/>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Arial" panose="020B0604020202020204" pitchFamily="34" charset="0"/>
                <a:ea typeface="+mn-ea"/>
                <a:cs typeface="Arial" panose="020B0604020202020204" pitchFamily="34" charset="0"/>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en-NZ" sz="1800" dirty="0"/>
              <a:t>Can replant a different species or harvest at a different age during latter rotations without having to pay units</a:t>
            </a:r>
          </a:p>
          <a:p>
            <a:endParaRPr lang="en-NZ" sz="2000" dirty="0"/>
          </a:p>
        </p:txBody>
      </p:sp>
      <p:sp>
        <p:nvSpPr>
          <p:cNvPr id="8" name="Text Placeholder 7">
            <a:extLst>
              <a:ext uri="{FF2B5EF4-FFF2-40B4-BE49-F238E27FC236}">
                <a16:creationId xmlns:a16="http://schemas.microsoft.com/office/drawing/2014/main" id="{9932D380-F103-47C3-3520-747428836672}"/>
              </a:ext>
            </a:extLst>
          </p:cNvPr>
          <p:cNvSpPr>
            <a:spLocks noGrp="1"/>
          </p:cNvSpPr>
          <p:nvPr>
            <p:ph type="body" sz="half" idx="2"/>
          </p:nvPr>
        </p:nvSpPr>
        <p:spPr/>
        <p:txBody>
          <a:bodyPr/>
          <a:lstStyle/>
          <a:p>
            <a:endParaRPr lang="en-NZ" dirty="0"/>
          </a:p>
        </p:txBody>
      </p:sp>
    </p:spTree>
    <p:extLst>
      <p:ext uri="{BB962C8B-B14F-4D97-AF65-F5344CB8AC3E}">
        <p14:creationId xmlns:p14="http://schemas.microsoft.com/office/powerpoint/2010/main" val="2089791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2">
            <a:extLst>
              <a:ext uri="{FF2B5EF4-FFF2-40B4-BE49-F238E27FC236}">
                <a16:creationId xmlns:a16="http://schemas.microsoft.com/office/drawing/2014/main" id="{08E2A0B7-B784-412D-B2F2-11B0C0162657}"/>
              </a:ext>
            </a:extLst>
          </p:cNvPr>
          <p:cNvSpPr>
            <a:spLocks noGrp="1"/>
          </p:cNvSpPr>
          <p:nvPr>
            <p:ph type="title"/>
          </p:nvPr>
        </p:nvSpPr>
        <p:spPr>
          <a:xfrm>
            <a:off x="316074" y="198831"/>
            <a:ext cx="5757313" cy="857250"/>
          </a:xfrm>
          <a:prstGeom prst="rect">
            <a:avLst/>
          </a:prstGeom>
        </p:spPr>
        <p:txBody>
          <a:bodyPr/>
          <a:lstStyle/>
          <a:p>
            <a:r>
              <a:rPr lang="en-US" sz="3000" dirty="0"/>
              <a:t>Default Look-up Tables</a:t>
            </a:r>
          </a:p>
        </p:txBody>
      </p:sp>
      <p:pic>
        <p:nvPicPr>
          <p:cNvPr id="5" name="Picture 2">
            <a:extLst>
              <a:ext uri="{FF2B5EF4-FFF2-40B4-BE49-F238E27FC236}">
                <a16:creationId xmlns:a16="http://schemas.microsoft.com/office/drawing/2014/main" id="{DCD26109-E011-4E7F-881B-2D90BC513A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309" y="802283"/>
            <a:ext cx="5635202" cy="3631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4">
            <a:extLst>
              <a:ext uri="{FF2B5EF4-FFF2-40B4-BE49-F238E27FC236}">
                <a16:creationId xmlns:a16="http://schemas.microsoft.com/office/drawing/2014/main" id="{284C1F04-588A-4167-9EC8-8EE5189BB421}"/>
              </a:ext>
            </a:extLst>
          </p:cNvPr>
          <p:cNvSpPr>
            <a:spLocks noChangeArrowheads="1"/>
          </p:cNvSpPr>
          <p:nvPr/>
        </p:nvSpPr>
        <p:spPr bwMode="auto">
          <a:xfrm rot="5400000">
            <a:off x="3904307" y="2733246"/>
            <a:ext cx="3278259" cy="287338"/>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NZ" altLang="en-US" dirty="0"/>
          </a:p>
        </p:txBody>
      </p:sp>
      <p:sp>
        <p:nvSpPr>
          <p:cNvPr id="7" name="Rectangle 3">
            <a:extLst>
              <a:ext uri="{FF2B5EF4-FFF2-40B4-BE49-F238E27FC236}">
                <a16:creationId xmlns:a16="http://schemas.microsoft.com/office/drawing/2014/main" id="{C8EAE382-2492-4D70-921A-F1E6B101D377}"/>
              </a:ext>
            </a:extLst>
          </p:cNvPr>
          <p:cNvSpPr>
            <a:spLocks noChangeArrowheads="1"/>
          </p:cNvSpPr>
          <p:nvPr/>
        </p:nvSpPr>
        <p:spPr bwMode="auto">
          <a:xfrm>
            <a:off x="2069403" y="3037701"/>
            <a:ext cx="3617703" cy="100098"/>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NZ" altLang="en-US"/>
          </a:p>
        </p:txBody>
      </p:sp>
      <p:sp>
        <p:nvSpPr>
          <p:cNvPr id="8" name="Text Box 5">
            <a:extLst>
              <a:ext uri="{FF2B5EF4-FFF2-40B4-BE49-F238E27FC236}">
                <a16:creationId xmlns:a16="http://schemas.microsoft.com/office/drawing/2014/main" id="{79E95ECC-C952-4820-865A-A8FB5BE5A2AF}"/>
              </a:ext>
            </a:extLst>
          </p:cNvPr>
          <p:cNvSpPr txBox="1">
            <a:spLocks noChangeArrowheads="1"/>
          </p:cNvSpPr>
          <p:nvPr/>
        </p:nvSpPr>
        <p:spPr bwMode="auto">
          <a:xfrm>
            <a:off x="1802607" y="4508898"/>
            <a:ext cx="55648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pPr>
            <a:r>
              <a:rPr lang="en-NZ" altLang="en-US" sz="2400" b="1" dirty="0">
                <a:solidFill>
                  <a:srgbClr val="FF0000"/>
                </a:solidFill>
              </a:rPr>
              <a:t>Will apply to less than 100 ha forests</a:t>
            </a:r>
            <a:endParaRPr lang="en-GB" altLang="en-US" sz="2400" b="1" dirty="0">
              <a:solidFill>
                <a:srgbClr val="FF0000"/>
              </a:solidFill>
            </a:endParaRPr>
          </a:p>
        </p:txBody>
      </p:sp>
      <p:sp>
        <p:nvSpPr>
          <p:cNvPr id="9" name="Rectangle 3">
            <a:extLst>
              <a:ext uri="{FF2B5EF4-FFF2-40B4-BE49-F238E27FC236}">
                <a16:creationId xmlns:a16="http://schemas.microsoft.com/office/drawing/2014/main" id="{58FDE347-E398-4498-8D5E-C338EFD4E536}"/>
              </a:ext>
            </a:extLst>
          </p:cNvPr>
          <p:cNvSpPr>
            <a:spLocks noChangeArrowheads="1"/>
          </p:cNvSpPr>
          <p:nvPr/>
        </p:nvSpPr>
        <p:spPr bwMode="auto">
          <a:xfrm>
            <a:off x="2069403" y="2481651"/>
            <a:ext cx="3617703" cy="100098"/>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NZ" altLang="en-US"/>
          </a:p>
        </p:txBody>
      </p:sp>
      <p:sp>
        <p:nvSpPr>
          <p:cNvPr id="2" name="TextBox 1">
            <a:extLst>
              <a:ext uri="{FF2B5EF4-FFF2-40B4-BE49-F238E27FC236}">
                <a16:creationId xmlns:a16="http://schemas.microsoft.com/office/drawing/2014/main" id="{65DEFE24-57EB-4D66-9248-49DC38593E7F}"/>
              </a:ext>
            </a:extLst>
          </p:cNvPr>
          <p:cNvSpPr txBox="1"/>
          <p:nvPr/>
        </p:nvSpPr>
        <p:spPr>
          <a:xfrm>
            <a:off x="62144" y="2406323"/>
            <a:ext cx="2764680" cy="350851"/>
          </a:xfrm>
          <a:prstGeom prst="rect">
            <a:avLst/>
          </a:prstGeom>
        </p:spPr>
        <p:txBody>
          <a:bodyPr vert="horz" wrap="square" lIns="91440" tIns="45720" rIns="91440" bIns="45720" rtlCol="0" anchor="t" anchorCtr="0">
            <a:noAutofit/>
          </a:bodyPr>
          <a:lstStyle/>
          <a:p>
            <a:pPr algn="l">
              <a:lnSpc>
                <a:spcPct val="120000"/>
              </a:lnSpc>
              <a:spcAft>
                <a:spcPts val="1200"/>
              </a:spcAft>
            </a:pPr>
            <a:r>
              <a:rPr lang="en-NZ" sz="1200" dirty="0">
                <a:solidFill>
                  <a:srgbClr val="095F72"/>
                </a:solidFill>
                <a:latin typeface="Arial"/>
                <a:cs typeface="Arial"/>
              </a:rPr>
              <a:t>Carbon Stock Start Period</a:t>
            </a:r>
          </a:p>
        </p:txBody>
      </p:sp>
      <p:sp>
        <p:nvSpPr>
          <p:cNvPr id="10" name="TextBox 9">
            <a:extLst>
              <a:ext uri="{FF2B5EF4-FFF2-40B4-BE49-F238E27FC236}">
                <a16:creationId xmlns:a16="http://schemas.microsoft.com/office/drawing/2014/main" id="{82F83D8D-3413-4BE3-B751-DC2B69ECB48E}"/>
              </a:ext>
            </a:extLst>
          </p:cNvPr>
          <p:cNvSpPr txBox="1"/>
          <p:nvPr/>
        </p:nvSpPr>
        <p:spPr>
          <a:xfrm>
            <a:off x="71407" y="2943539"/>
            <a:ext cx="2764680" cy="350851"/>
          </a:xfrm>
          <a:prstGeom prst="rect">
            <a:avLst/>
          </a:prstGeom>
        </p:spPr>
        <p:txBody>
          <a:bodyPr vert="horz" wrap="square" lIns="91440" tIns="45720" rIns="91440" bIns="45720" rtlCol="0" anchor="t" anchorCtr="0">
            <a:noAutofit/>
          </a:bodyPr>
          <a:lstStyle/>
          <a:p>
            <a:pPr algn="l">
              <a:lnSpc>
                <a:spcPct val="120000"/>
              </a:lnSpc>
              <a:spcAft>
                <a:spcPts val="1200"/>
              </a:spcAft>
            </a:pPr>
            <a:r>
              <a:rPr lang="en-NZ" sz="1200" dirty="0">
                <a:solidFill>
                  <a:srgbClr val="095F72"/>
                </a:solidFill>
                <a:latin typeface="Arial"/>
                <a:cs typeface="Arial"/>
              </a:rPr>
              <a:t>Carbon Stock End Period</a:t>
            </a:r>
          </a:p>
        </p:txBody>
      </p:sp>
      <p:sp>
        <p:nvSpPr>
          <p:cNvPr id="11" name="TextBox 10">
            <a:extLst>
              <a:ext uri="{FF2B5EF4-FFF2-40B4-BE49-F238E27FC236}">
                <a16:creationId xmlns:a16="http://schemas.microsoft.com/office/drawing/2014/main" id="{DA7BD86F-2A64-47AD-ACA7-9B01C01D43D1}"/>
              </a:ext>
            </a:extLst>
          </p:cNvPr>
          <p:cNvSpPr txBox="1"/>
          <p:nvPr/>
        </p:nvSpPr>
        <p:spPr>
          <a:xfrm>
            <a:off x="127665" y="3604662"/>
            <a:ext cx="2764680" cy="350851"/>
          </a:xfrm>
          <a:prstGeom prst="rect">
            <a:avLst/>
          </a:prstGeom>
        </p:spPr>
        <p:txBody>
          <a:bodyPr vert="horz" wrap="square" lIns="91440" tIns="45720" rIns="91440" bIns="45720" rtlCol="0" anchor="t" anchorCtr="0">
            <a:noAutofit/>
          </a:bodyPr>
          <a:lstStyle/>
          <a:p>
            <a:pPr algn="l">
              <a:lnSpc>
                <a:spcPct val="120000"/>
              </a:lnSpc>
              <a:spcAft>
                <a:spcPts val="1200"/>
              </a:spcAft>
            </a:pPr>
            <a:r>
              <a:rPr lang="en-NZ" sz="1200" dirty="0">
                <a:solidFill>
                  <a:srgbClr val="095F72"/>
                </a:solidFill>
                <a:latin typeface="Arial"/>
                <a:cs typeface="Arial"/>
              </a:rPr>
              <a:t>Increase claimed 166</a:t>
            </a:r>
          </a:p>
        </p:txBody>
      </p:sp>
    </p:spTree>
    <p:extLst>
      <p:ext uri="{BB962C8B-B14F-4D97-AF65-F5344CB8AC3E}">
        <p14:creationId xmlns:p14="http://schemas.microsoft.com/office/powerpoint/2010/main" val="203509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2"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693029-7028-4A90-801E-CFC623C3B929}"/>
              </a:ext>
            </a:extLst>
          </p:cNvPr>
          <p:cNvSpPr>
            <a:spLocks noGrp="1"/>
          </p:cNvSpPr>
          <p:nvPr>
            <p:ph type="title"/>
          </p:nvPr>
        </p:nvSpPr>
        <p:spPr/>
        <p:txBody>
          <a:bodyPr/>
          <a:lstStyle/>
          <a:p>
            <a:r>
              <a:rPr lang="en-NZ" dirty="0">
                <a:latin typeface="Arial Narrow" panose="020B0606020202030204" pitchFamily="34" charset="0"/>
                <a:cs typeface="Aharoni" panose="02010803020104030203" pitchFamily="2" charset="-79"/>
              </a:rPr>
              <a:t>What is forest land in the ETS?</a:t>
            </a:r>
          </a:p>
        </p:txBody>
      </p:sp>
      <p:sp>
        <p:nvSpPr>
          <p:cNvPr id="36" name="Content Placeholder 2">
            <a:extLst>
              <a:ext uri="{FF2B5EF4-FFF2-40B4-BE49-F238E27FC236}">
                <a16:creationId xmlns:a16="http://schemas.microsoft.com/office/drawing/2014/main" id="{1D908ED0-D6C4-47D8-B34C-BCA5046B9930}"/>
              </a:ext>
            </a:extLst>
          </p:cNvPr>
          <p:cNvSpPr txBox="1">
            <a:spLocks/>
          </p:cNvSpPr>
          <p:nvPr/>
        </p:nvSpPr>
        <p:spPr>
          <a:xfrm>
            <a:off x="126629" y="1079532"/>
            <a:ext cx="5653387" cy="507099"/>
          </a:xfrm>
        </p:spPr>
        <p:txBody>
          <a:bodyPr>
            <a:noAutofit/>
          </a:bodyPr>
          <a:lstStyle>
            <a:lvl1pPr marL="342861" indent="-342861" algn="l" defTabSz="457148" rtl="0" eaLnBrk="1" latinLnBrk="0" hangingPunct="1">
              <a:spcBef>
                <a:spcPct val="20000"/>
              </a:spcBef>
              <a:buFont typeface="Arial"/>
              <a:buChar char="•"/>
              <a:defRPr sz="3200" kern="1200">
                <a:solidFill>
                  <a:schemeClr val="tx1"/>
                </a:solidFill>
                <a:latin typeface="+mn-lt"/>
                <a:ea typeface="+mn-ea"/>
                <a:cs typeface="+mn-cs"/>
              </a:defRPr>
            </a:lvl1pPr>
            <a:lvl2pPr marL="742865" indent="-285717" algn="l" defTabSz="457148" rtl="0" eaLnBrk="1" latinLnBrk="0" hangingPunct="1">
              <a:spcBef>
                <a:spcPct val="20000"/>
              </a:spcBef>
              <a:buFont typeface="Arial"/>
              <a:buChar char="–"/>
              <a:defRPr sz="2800" kern="1200">
                <a:solidFill>
                  <a:schemeClr val="tx1"/>
                </a:solidFill>
                <a:latin typeface="+mn-lt"/>
                <a:ea typeface="+mn-ea"/>
                <a:cs typeface="+mn-cs"/>
              </a:defRPr>
            </a:lvl2pPr>
            <a:lvl3pPr marL="1142870" indent="-228574" algn="l" defTabSz="457148" rtl="0" eaLnBrk="1" latinLnBrk="0" hangingPunct="1">
              <a:spcBef>
                <a:spcPct val="20000"/>
              </a:spcBef>
              <a:buFont typeface="Arial"/>
              <a:buChar char="•"/>
              <a:defRPr sz="2400" kern="1200">
                <a:solidFill>
                  <a:schemeClr val="tx1"/>
                </a:solidFill>
                <a:latin typeface="+mn-lt"/>
                <a:ea typeface="+mn-ea"/>
                <a:cs typeface="+mn-cs"/>
              </a:defRPr>
            </a:lvl3pPr>
            <a:lvl4pPr marL="1600018" indent="-228574" algn="l" defTabSz="457148" rtl="0" eaLnBrk="1" latinLnBrk="0" hangingPunct="1">
              <a:spcBef>
                <a:spcPct val="20000"/>
              </a:spcBef>
              <a:buFont typeface="Arial"/>
              <a:buChar char="–"/>
              <a:defRPr sz="2000" kern="1200">
                <a:solidFill>
                  <a:schemeClr val="tx1"/>
                </a:solidFill>
                <a:latin typeface="+mn-lt"/>
                <a:ea typeface="+mn-ea"/>
                <a:cs typeface="+mn-cs"/>
              </a:defRPr>
            </a:lvl4pPr>
            <a:lvl5pPr marL="2057166" indent="-228574" algn="l" defTabSz="457148" rtl="0" eaLnBrk="1" latinLnBrk="0" hangingPunct="1">
              <a:spcBef>
                <a:spcPct val="20000"/>
              </a:spcBef>
              <a:buFont typeface="Arial"/>
              <a:buChar char="»"/>
              <a:defRPr sz="2000" kern="1200">
                <a:solidFill>
                  <a:schemeClr val="tx1"/>
                </a:solidFill>
                <a:latin typeface="+mn-lt"/>
                <a:ea typeface="+mn-ea"/>
                <a:cs typeface="+mn-cs"/>
              </a:defRPr>
            </a:lvl5pPr>
            <a:lvl6pPr marL="2514314" indent="-228574" algn="l" defTabSz="457148" rtl="0" eaLnBrk="1" latinLnBrk="0" hangingPunct="1">
              <a:spcBef>
                <a:spcPct val="20000"/>
              </a:spcBef>
              <a:buFont typeface="Arial"/>
              <a:buChar char="•"/>
              <a:defRPr sz="2000" kern="1200">
                <a:solidFill>
                  <a:schemeClr val="tx1"/>
                </a:solidFill>
                <a:latin typeface="+mn-lt"/>
                <a:ea typeface="+mn-ea"/>
                <a:cs typeface="+mn-cs"/>
              </a:defRPr>
            </a:lvl6pPr>
            <a:lvl7pPr marL="2971462" indent="-228574" algn="l" defTabSz="457148" rtl="0" eaLnBrk="1" latinLnBrk="0" hangingPunct="1">
              <a:spcBef>
                <a:spcPct val="20000"/>
              </a:spcBef>
              <a:buFont typeface="Arial"/>
              <a:buChar char="•"/>
              <a:defRPr sz="2000" kern="1200">
                <a:solidFill>
                  <a:schemeClr val="tx1"/>
                </a:solidFill>
                <a:latin typeface="+mn-lt"/>
                <a:ea typeface="+mn-ea"/>
                <a:cs typeface="+mn-cs"/>
              </a:defRPr>
            </a:lvl7pPr>
            <a:lvl8pPr marL="3428610" indent="-228574" algn="l" defTabSz="457148" rtl="0" eaLnBrk="1" latinLnBrk="0" hangingPunct="1">
              <a:spcBef>
                <a:spcPct val="20000"/>
              </a:spcBef>
              <a:buFont typeface="Arial"/>
              <a:buChar char="•"/>
              <a:defRPr sz="2000" kern="1200">
                <a:solidFill>
                  <a:schemeClr val="tx1"/>
                </a:solidFill>
                <a:latin typeface="+mn-lt"/>
                <a:ea typeface="+mn-ea"/>
                <a:cs typeface="+mn-cs"/>
              </a:defRPr>
            </a:lvl8pPr>
            <a:lvl9pPr marL="3885758" indent="-228574" algn="l" defTabSz="457148"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48" rtl="0" eaLnBrk="1" fontAlgn="auto" latinLnBrk="0" hangingPunct="1">
              <a:lnSpc>
                <a:spcPct val="100000"/>
              </a:lnSpc>
              <a:spcBef>
                <a:spcPct val="20000"/>
              </a:spcBef>
              <a:spcAft>
                <a:spcPts val="0"/>
              </a:spcAft>
              <a:buClrTx/>
              <a:buSzTx/>
              <a:buFont typeface="Arial"/>
              <a:buNone/>
              <a:tabLst/>
              <a:defRPr/>
            </a:pPr>
            <a:r>
              <a:rPr kumimoji="0" lang="en-NZ" sz="1401" b="0" i="0" u="none" strike="noStrike" kern="1200" cap="none" spc="0" normalizeH="0" baseline="0" noProof="0" dirty="0">
                <a:ln>
                  <a:noFill/>
                </a:ln>
                <a:solidFill>
                  <a:srgbClr val="FFFFFF">
                    <a:lumMod val="25000"/>
                  </a:srgbClr>
                </a:solidFill>
                <a:effectLst/>
                <a:uLnTx/>
                <a:uFillTx/>
                <a:latin typeface="Arial Narrow" panose="020B0606020202030204" pitchFamily="34" charset="0"/>
                <a:ea typeface="+mn-ea"/>
                <a:cs typeface="+mn-cs"/>
              </a:rPr>
              <a:t>There is a specific definition of </a:t>
            </a:r>
            <a:r>
              <a:rPr kumimoji="0" lang="en-NZ" sz="1401" b="1" i="0" u="sng" strike="noStrike" kern="1200" cap="none" spc="0" normalizeH="0" baseline="0" noProof="0" dirty="0">
                <a:ln>
                  <a:noFill/>
                </a:ln>
                <a:solidFill>
                  <a:srgbClr val="185741"/>
                </a:solidFill>
                <a:effectLst/>
                <a:uLnTx/>
                <a:uFillTx/>
                <a:latin typeface="Arial Narrow" panose="020B0606020202030204" pitchFamily="34" charset="0"/>
                <a:ea typeface="+mn-ea"/>
                <a:cs typeface="+mn-cs"/>
              </a:rPr>
              <a:t>forest land</a:t>
            </a:r>
            <a:r>
              <a:rPr kumimoji="0" lang="en-NZ" sz="1401" b="0" i="0" u="sng" strike="noStrike" kern="1200" cap="none" spc="0" normalizeH="0" baseline="0" noProof="0" dirty="0">
                <a:ln>
                  <a:noFill/>
                </a:ln>
                <a:solidFill>
                  <a:srgbClr val="185741"/>
                </a:solidFill>
                <a:effectLst/>
                <a:uLnTx/>
                <a:uFillTx/>
                <a:latin typeface="Arial Narrow" panose="020B0606020202030204" pitchFamily="34" charset="0"/>
                <a:ea typeface="+mn-ea"/>
                <a:cs typeface="+mn-cs"/>
              </a:rPr>
              <a:t> </a:t>
            </a:r>
            <a:r>
              <a:rPr kumimoji="0" lang="en-NZ" sz="1401" b="0" i="0" u="none" strike="noStrike" kern="1200" cap="none" spc="0" normalizeH="0" baseline="0" noProof="0" dirty="0">
                <a:ln>
                  <a:noFill/>
                </a:ln>
                <a:solidFill>
                  <a:srgbClr val="FFFFFF">
                    <a:lumMod val="25000"/>
                  </a:srgbClr>
                </a:solidFill>
                <a:effectLst/>
                <a:uLnTx/>
                <a:uFillTx/>
                <a:latin typeface="Arial Narrow" panose="020B0606020202030204" pitchFamily="34" charset="0"/>
                <a:ea typeface="+mn-ea"/>
                <a:cs typeface="+mn-cs"/>
              </a:rPr>
              <a:t>in the ETS. This differentiates between land being used as a forest and other trees in the landscape.</a:t>
            </a:r>
          </a:p>
        </p:txBody>
      </p:sp>
      <p:sp>
        <p:nvSpPr>
          <p:cNvPr id="37" name="Text Placeholder 3">
            <a:extLst>
              <a:ext uri="{FF2B5EF4-FFF2-40B4-BE49-F238E27FC236}">
                <a16:creationId xmlns:a16="http://schemas.microsoft.com/office/drawing/2014/main" id="{F07F71A8-228E-4E9E-ABB9-34DC916D252A}"/>
              </a:ext>
            </a:extLst>
          </p:cNvPr>
          <p:cNvSpPr txBox="1">
            <a:spLocks/>
          </p:cNvSpPr>
          <p:nvPr/>
        </p:nvSpPr>
        <p:spPr>
          <a:xfrm>
            <a:off x="126632" y="1772932"/>
            <a:ext cx="4764788" cy="79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NZ" sz="1349" b="0" i="0" u="none" strike="noStrike" kern="1200" cap="none" spc="0" normalizeH="0" baseline="0" noProof="0" dirty="0">
                <a:ln>
                  <a:noFill/>
                </a:ln>
                <a:solidFill>
                  <a:srgbClr val="FFFFFF">
                    <a:lumMod val="25000"/>
                  </a:srgbClr>
                </a:solidFill>
                <a:effectLst/>
                <a:uLnTx/>
                <a:uFillTx/>
                <a:latin typeface="Arial" panose="020B0604020202020204" pitchFamily="34" charset="0"/>
                <a:ea typeface="+mn-ea"/>
                <a:cs typeface="Arial" panose="020B0604020202020204" pitchFamily="34" charset="0"/>
              </a:rPr>
              <a:t>Forest must be made up of </a:t>
            </a:r>
            <a:r>
              <a:rPr kumimoji="0" lang="en-NZ" sz="1349" b="1" i="0" u="sng" strike="noStrike" kern="1200" cap="none" spc="0" normalizeH="0" baseline="0" noProof="0" dirty="0">
                <a:ln>
                  <a:noFill/>
                </a:ln>
                <a:solidFill>
                  <a:srgbClr val="0F5843"/>
                </a:solidFill>
                <a:effectLst/>
                <a:uLnTx/>
                <a:uFillTx/>
                <a:latin typeface="Arial" panose="020B0604020202020204" pitchFamily="34" charset="0"/>
                <a:ea typeface="+mn-ea"/>
                <a:cs typeface="Arial" panose="020B0604020202020204" pitchFamily="34" charset="0"/>
              </a:rPr>
              <a:t>1 ha </a:t>
            </a:r>
            <a:r>
              <a:rPr kumimoji="0" lang="en-NZ" sz="1349" b="1" i="0" u="none" strike="noStrike" kern="1200" cap="none" spc="0" normalizeH="0" baseline="0" noProof="0" dirty="0">
                <a:ln>
                  <a:noFill/>
                </a:ln>
                <a:solidFill>
                  <a:srgbClr val="0F5843"/>
                </a:solidFill>
                <a:effectLst/>
                <a:uLnTx/>
                <a:uFillTx/>
                <a:latin typeface="Arial" panose="020B0604020202020204" pitchFamily="34" charset="0"/>
                <a:ea typeface="+mn-ea"/>
                <a:cs typeface="Arial" panose="020B0604020202020204" pitchFamily="34" charset="0"/>
              </a:rPr>
              <a:t>or more of forest species </a:t>
            </a:r>
            <a:r>
              <a:rPr kumimoji="0" lang="en-NZ" sz="1349" b="0" i="0" u="none" strike="noStrike" kern="1200" cap="none" spc="0" normalizeH="0" baseline="0" noProof="0" dirty="0">
                <a:ln>
                  <a:noFill/>
                </a:ln>
                <a:solidFill>
                  <a:srgbClr val="FFFFFF">
                    <a:lumMod val="25000"/>
                  </a:srgbClr>
                </a:solidFill>
                <a:effectLst/>
                <a:uLnTx/>
                <a:uFillTx/>
                <a:latin typeface="Arial" panose="020B0604020202020204" pitchFamily="34" charset="0"/>
                <a:ea typeface="+mn-ea"/>
                <a:cs typeface="Arial" panose="020B0604020202020204" pitchFamily="34" charset="0"/>
              </a:rPr>
              <a:t>– a forest species is one that can grow to at least </a:t>
            </a:r>
            <a:r>
              <a:rPr kumimoji="0" lang="en-NZ" sz="1349" b="1" i="0" u="sng" strike="noStrike" kern="1200" cap="none" spc="0" normalizeH="0" baseline="0" noProof="0" dirty="0">
                <a:ln>
                  <a:noFill/>
                </a:ln>
                <a:solidFill>
                  <a:srgbClr val="185741"/>
                </a:solidFill>
                <a:effectLst/>
                <a:uLnTx/>
                <a:uFillTx/>
                <a:latin typeface="Arial" panose="020B0604020202020204" pitchFamily="34" charset="0"/>
                <a:ea typeface="+mn-ea"/>
                <a:cs typeface="Arial" panose="020B0604020202020204" pitchFamily="34" charset="0"/>
              </a:rPr>
              <a:t>5m</a:t>
            </a:r>
            <a:r>
              <a:rPr kumimoji="0" lang="en-NZ" sz="1349" b="0" i="0" u="none" strike="noStrike" kern="1200" cap="none" spc="0" normalizeH="0" baseline="0" noProof="0" dirty="0">
                <a:ln>
                  <a:noFill/>
                </a:ln>
                <a:solidFill>
                  <a:srgbClr val="FFFFFF">
                    <a:lumMod val="25000"/>
                  </a:srgbClr>
                </a:solidFill>
                <a:effectLst/>
                <a:uLnTx/>
                <a:uFillTx/>
                <a:latin typeface="Arial" panose="020B0604020202020204" pitchFamily="34" charset="0"/>
                <a:ea typeface="+mn-ea"/>
                <a:cs typeface="Arial" panose="020B0604020202020204" pitchFamily="34" charset="0"/>
              </a:rPr>
              <a:t> height at maturity where it’s located.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NZ" sz="1349" b="0" i="0" u="none" strike="noStrike" kern="1200" cap="none" spc="0" normalizeH="0" baseline="0" noProof="0" dirty="0">
              <a:ln>
                <a:noFill/>
              </a:ln>
              <a:solidFill>
                <a:srgbClr val="FFFFFF">
                  <a:lumMod val="25000"/>
                </a:srgbClr>
              </a:solidFill>
              <a:effectLst/>
              <a:uLnTx/>
              <a:uFillTx/>
              <a:latin typeface="Arial" panose="020B0604020202020204" pitchFamily="34" charset="0"/>
              <a:ea typeface="+mn-ea"/>
              <a:cs typeface="Arial" panose="020B0604020202020204" pitchFamily="34" charset="0"/>
            </a:endParaRPr>
          </a:p>
        </p:txBody>
      </p:sp>
      <p:sp>
        <p:nvSpPr>
          <p:cNvPr id="38" name="Rectangle 37">
            <a:extLst>
              <a:ext uri="{FF2B5EF4-FFF2-40B4-BE49-F238E27FC236}">
                <a16:creationId xmlns:a16="http://schemas.microsoft.com/office/drawing/2014/main" id="{2B5E20F9-613D-454A-A69D-5B5C36008F3F}"/>
              </a:ext>
            </a:extLst>
          </p:cNvPr>
          <p:cNvSpPr/>
          <p:nvPr/>
        </p:nvSpPr>
        <p:spPr>
          <a:xfrm>
            <a:off x="126629" y="2647068"/>
            <a:ext cx="4681316" cy="507575"/>
          </a:xfrm>
          <a:prstGeom prst="rect">
            <a:avLst/>
          </a:prstGeom>
        </p:spPr>
        <p:txBody>
          <a:bodyPr wrap="square">
            <a:spAutoFit/>
          </a:bodyPr>
          <a:lstStyle/>
          <a:p>
            <a:pPr marL="214319" marR="0" lvl="0" indent="-214319" algn="l" defTabSz="45714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349" b="0" i="0" u="none" strike="noStrike" kern="1200" cap="none" spc="0" normalizeH="0" baseline="0" noProof="0" dirty="0">
                <a:ln>
                  <a:noFill/>
                </a:ln>
                <a:solidFill>
                  <a:srgbClr val="FFFFFF">
                    <a:lumMod val="25000"/>
                  </a:srgbClr>
                </a:solidFill>
                <a:effectLst/>
                <a:uLnTx/>
                <a:uFillTx/>
                <a:latin typeface="Arial" panose="020B0604020202020204" pitchFamily="34" charset="0"/>
                <a:ea typeface="+mn-ea"/>
                <a:cs typeface="Arial" panose="020B0604020202020204" pitchFamily="34" charset="0"/>
              </a:rPr>
              <a:t>Likely to achieve a </a:t>
            </a:r>
            <a:r>
              <a:rPr kumimoji="0" lang="en-NZ" sz="1349" b="1" i="0" u="none" strike="noStrike" kern="1200" cap="none" spc="0" normalizeH="0" baseline="0" noProof="0" dirty="0">
                <a:ln>
                  <a:noFill/>
                </a:ln>
                <a:solidFill>
                  <a:srgbClr val="0F5843"/>
                </a:solidFill>
                <a:effectLst/>
                <a:uLnTx/>
                <a:uFillTx/>
                <a:latin typeface="Arial" panose="020B0604020202020204" pitchFamily="34" charset="0"/>
                <a:ea typeface="+mn-ea"/>
                <a:cs typeface="Arial" panose="020B0604020202020204" pitchFamily="34" charset="0"/>
              </a:rPr>
              <a:t>tree </a:t>
            </a:r>
            <a:r>
              <a:rPr kumimoji="0" lang="en-NZ" sz="1349" b="1" i="0" u="sng" strike="noStrike" kern="1200" cap="none" spc="0" normalizeH="0" baseline="0" noProof="0" dirty="0">
                <a:ln>
                  <a:noFill/>
                </a:ln>
                <a:solidFill>
                  <a:srgbClr val="0F5843"/>
                </a:solidFill>
                <a:effectLst/>
                <a:uLnTx/>
                <a:uFillTx/>
                <a:latin typeface="Arial" panose="020B0604020202020204" pitchFamily="34" charset="0"/>
                <a:ea typeface="+mn-ea"/>
                <a:cs typeface="Arial" panose="020B0604020202020204" pitchFamily="34" charset="0"/>
              </a:rPr>
              <a:t>canopy cover </a:t>
            </a:r>
            <a:r>
              <a:rPr kumimoji="0" lang="en-NZ" sz="1349" b="1" i="0" u="none" strike="noStrike" kern="1200" cap="none" spc="0" normalizeH="0" baseline="0" noProof="0" dirty="0">
                <a:ln>
                  <a:noFill/>
                </a:ln>
                <a:solidFill>
                  <a:srgbClr val="0F5843"/>
                </a:solidFill>
                <a:effectLst/>
                <a:uLnTx/>
                <a:uFillTx/>
                <a:latin typeface="Arial" panose="020B0604020202020204" pitchFamily="34" charset="0"/>
                <a:ea typeface="+mn-ea"/>
                <a:cs typeface="Arial" panose="020B0604020202020204" pitchFamily="34" charset="0"/>
              </a:rPr>
              <a:t>of at least </a:t>
            </a:r>
            <a:r>
              <a:rPr kumimoji="0" lang="en-NZ" sz="1349" b="1" i="0" u="sng" strike="noStrike" kern="1200" cap="none" spc="0" normalizeH="0" baseline="0" noProof="0" dirty="0">
                <a:ln>
                  <a:noFill/>
                </a:ln>
                <a:solidFill>
                  <a:srgbClr val="0F5843"/>
                </a:solidFill>
                <a:effectLst/>
                <a:uLnTx/>
                <a:uFillTx/>
                <a:latin typeface="Arial" panose="020B0604020202020204" pitchFamily="34" charset="0"/>
                <a:ea typeface="+mn-ea"/>
                <a:cs typeface="Arial" panose="020B0604020202020204" pitchFamily="34" charset="0"/>
              </a:rPr>
              <a:t>30%</a:t>
            </a:r>
            <a:r>
              <a:rPr kumimoji="0" lang="en-NZ" sz="1349" b="1" i="0" u="none" strike="noStrike" kern="1200" cap="none" spc="0" normalizeH="0" baseline="0" noProof="0" dirty="0">
                <a:ln>
                  <a:noFill/>
                </a:ln>
                <a:solidFill>
                  <a:srgbClr val="0F5843"/>
                </a:solidFill>
                <a:effectLst/>
                <a:uLnTx/>
                <a:uFillTx/>
                <a:latin typeface="Arial" panose="020B0604020202020204" pitchFamily="34" charset="0"/>
                <a:ea typeface="+mn-ea"/>
                <a:cs typeface="Arial" panose="020B0604020202020204" pitchFamily="34" charset="0"/>
              </a:rPr>
              <a:t> in each hectare at maturity</a:t>
            </a:r>
            <a:r>
              <a:rPr kumimoji="0" lang="en-NZ" sz="1349" b="0" i="0" u="none" strike="noStrike" kern="1200" cap="none" spc="0" normalizeH="0" baseline="0" noProof="0" dirty="0">
                <a:ln>
                  <a:noFill/>
                </a:ln>
                <a:solidFill>
                  <a:srgbClr val="FFFFFF">
                    <a:lumMod val="25000"/>
                  </a:srgbClr>
                </a:solidFill>
                <a:effectLst/>
                <a:uLnTx/>
                <a:uFillTx/>
                <a:latin typeface="Arial" panose="020B0604020202020204" pitchFamily="34" charset="0"/>
                <a:ea typeface="+mn-ea"/>
                <a:cs typeface="Arial" panose="020B0604020202020204" pitchFamily="34" charset="0"/>
              </a:rPr>
              <a:t>. </a:t>
            </a:r>
          </a:p>
        </p:txBody>
      </p:sp>
      <p:sp>
        <p:nvSpPr>
          <p:cNvPr id="39" name="Rectangle 38">
            <a:extLst>
              <a:ext uri="{FF2B5EF4-FFF2-40B4-BE49-F238E27FC236}">
                <a16:creationId xmlns:a16="http://schemas.microsoft.com/office/drawing/2014/main" id="{DF3FD2BD-087D-4ACC-BAD0-74BB6D8FFD62}"/>
              </a:ext>
            </a:extLst>
          </p:cNvPr>
          <p:cNvSpPr/>
          <p:nvPr/>
        </p:nvSpPr>
        <p:spPr>
          <a:xfrm>
            <a:off x="126631" y="3440893"/>
            <a:ext cx="4531637" cy="507575"/>
          </a:xfrm>
          <a:prstGeom prst="rect">
            <a:avLst/>
          </a:prstGeom>
        </p:spPr>
        <p:txBody>
          <a:bodyPr wrap="square">
            <a:spAutoFit/>
          </a:bodyPr>
          <a:lstStyle/>
          <a:p>
            <a:pPr marL="214319" marR="0" lvl="0" indent="-214319" algn="l" defTabSz="45714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349" b="0" i="0" u="none" strike="noStrike" kern="1200" cap="none" spc="0" normalizeH="0" baseline="0" noProof="0" dirty="0">
                <a:ln>
                  <a:noFill/>
                </a:ln>
                <a:solidFill>
                  <a:srgbClr val="FFFFFF">
                    <a:lumMod val="25000"/>
                  </a:srgbClr>
                </a:solidFill>
                <a:effectLst/>
                <a:uLnTx/>
                <a:uFillTx/>
                <a:latin typeface="Arial" panose="020B0604020202020204" pitchFamily="34" charset="0"/>
                <a:ea typeface="+mn-ea"/>
                <a:cs typeface="Arial" panose="020B0604020202020204" pitchFamily="34" charset="0"/>
              </a:rPr>
              <a:t>Can achieve an </a:t>
            </a:r>
            <a:r>
              <a:rPr kumimoji="0" lang="en-NZ" sz="1349" b="1" i="0" u="none" strike="noStrike" kern="1200" cap="none" spc="0" normalizeH="0" baseline="0" noProof="0" dirty="0">
                <a:ln>
                  <a:noFill/>
                </a:ln>
                <a:solidFill>
                  <a:srgbClr val="0F5843"/>
                </a:solidFill>
                <a:effectLst/>
                <a:uLnTx/>
                <a:uFillTx/>
                <a:latin typeface="Arial" panose="020B0604020202020204" pitchFamily="34" charset="0"/>
                <a:ea typeface="+mn-ea"/>
                <a:cs typeface="Arial" panose="020B0604020202020204" pitchFamily="34" charset="0"/>
              </a:rPr>
              <a:t>average tree canopy </a:t>
            </a:r>
            <a:r>
              <a:rPr kumimoji="0" lang="en-NZ" sz="1349" b="1" i="0" u="sng" strike="noStrike" kern="1200" cap="none" spc="0" normalizeH="0" baseline="0" noProof="0" dirty="0">
                <a:ln>
                  <a:noFill/>
                </a:ln>
                <a:solidFill>
                  <a:srgbClr val="0F5843"/>
                </a:solidFill>
                <a:effectLst/>
                <a:uLnTx/>
                <a:uFillTx/>
                <a:latin typeface="Arial" panose="020B0604020202020204" pitchFamily="34" charset="0"/>
                <a:ea typeface="+mn-ea"/>
                <a:cs typeface="Arial" panose="020B0604020202020204" pitchFamily="34" charset="0"/>
              </a:rPr>
              <a:t>width</a:t>
            </a:r>
            <a:r>
              <a:rPr kumimoji="0" lang="en-NZ" sz="1349" b="1" i="0" u="none" strike="noStrike" kern="1200" cap="none" spc="0" normalizeH="0" baseline="0" noProof="0" dirty="0">
                <a:ln>
                  <a:noFill/>
                </a:ln>
                <a:solidFill>
                  <a:srgbClr val="0F5843"/>
                </a:solidFill>
                <a:effectLst/>
                <a:uLnTx/>
                <a:uFillTx/>
                <a:latin typeface="Arial" panose="020B0604020202020204" pitchFamily="34" charset="0"/>
                <a:ea typeface="+mn-ea"/>
                <a:cs typeface="Arial" panose="020B0604020202020204" pitchFamily="34" charset="0"/>
              </a:rPr>
              <a:t> of at least </a:t>
            </a:r>
            <a:r>
              <a:rPr kumimoji="0" lang="en-NZ" sz="1349" b="1" i="0" u="sng" strike="noStrike" kern="1200" cap="none" spc="0" normalizeH="0" baseline="0" noProof="0" dirty="0">
                <a:ln>
                  <a:noFill/>
                </a:ln>
                <a:solidFill>
                  <a:srgbClr val="0F5843"/>
                </a:solidFill>
                <a:effectLst/>
                <a:uLnTx/>
                <a:uFillTx/>
                <a:latin typeface="Arial" panose="020B0604020202020204" pitchFamily="34" charset="0"/>
                <a:ea typeface="+mn-ea"/>
                <a:cs typeface="Arial" panose="020B0604020202020204" pitchFamily="34" charset="0"/>
              </a:rPr>
              <a:t>30m</a:t>
            </a:r>
            <a:r>
              <a:rPr kumimoji="0" lang="en-NZ" sz="1349" b="0" i="0" u="none" strike="noStrike" kern="1200" cap="none" spc="0" normalizeH="0" baseline="0" noProof="0" dirty="0">
                <a:ln>
                  <a:noFill/>
                </a:ln>
                <a:solidFill>
                  <a:srgbClr val="FFFFFF">
                    <a:lumMod val="25000"/>
                  </a:srgbClr>
                </a:solidFill>
                <a:effectLst/>
                <a:uLnTx/>
                <a:uFillTx/>
                <a:latin typeface="Arial" panose="020B0604020202020204" pitchFamily="34" charset="0"/>
                <a:ea typeface="+mn-ea"/>
                <a:cs typeface="Arial" panose="020B0604020202020204" pitchFamily="34" charset="0"/>
              </a:rPr>
              <a:t> at maturity. </a:t>
            </a:r>
          </a:p>
        </p:txBody>
      </p:sp>
      <p:pic>
        <p:nvPicPr>
          <p:cNvPr id="40" name="Picture 39" descr="Diagram&#10;&#10;Description automatically generated">
            <a:extLst>
              <a:ext uri="{FF2B5EF4-FFF2-40B4-BE49-F238E27FC236}">
                <a16:creationId xmlns:a16="http://schemas.microsoft.com/office/drawing/2014/main" id="{75209BC4-8409-4ADC-A871-2DF144BDD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0019" y="816395"/>
            <a:ext cx="3031170" cy="3340078"/>
          </a:xfrm>
          <a:prstGeom prst="rect">
            <a:avLst/>
          </a:prstGeom>
        </p:spPr>
      </p:pic>
      <p:sp>
        <p:nvSpPr>
          <p:cNvPr id="2" name="Oval 1">
            <a:extLst>
              <a:ext uri="{FF2B5EF4-FFF2-40B4-BE49-F238E27FC236}">
                <a16:creationId xmlns:a16="http://schemas.microsoft.com/office/drawing/2014/main" id="{44DF6B66-03BE-3CB5-1DC8-59DF8310212C}"/>
              </a:ext>
            </a:extLst>
          </p:cNvPr>
          <p:cNvSpPr/>
          <p:nvPr/>
        </p:nvSpPr>
        <p:spPr>
          <a:xfrm>
            <a:off x="2160693" y="1038817"/>
            <a:ext cx="880534" cy="407150"/>
          </a:xfrm>
          <a:prstGeom prst="ellipse">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48"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Oval 3">
            <a:extLst>
              <a:ext uri="{FF2B5EF4-FFF2-40B4-BE49-F238E27FC236}">
                <a16:creationId xmlns:a16="http://schemas.microsoft.com/office/drawing/2014/main" id="{06A31721-9F44-9B7E-6A8E-CF2CB83D7DB5}"/>
              </a:ext>
            </a:extLst>
          </p:cNvPr>
          <p:cNvSpPr/>
          <p:nvPr/>
        </p:nvSpPr>
        <p:spPr>
          <a:xfrm>
            <a:off x="2505930" y="1690257"/>
            <a:ext cx="444147" cy="407150"/>
          </a:xfrm>
          <a:prstGeom prst="ellipse">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48"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Oval 4">
            <a:extLst>
              <a:ext uri="{FF2B5EF4-FFF2-40B4-BE49-F238E27FC236}">
                <a16:creationId xmlns:a16="http://schemas.microsoft.com/office/drawing/2014/main" id="{F02E2C98-BE5D-ADF0-29FB-D6187DA82221}"/>
              </a:ext>
            </a:extLst>
          </p:cNvPr>
          <p:cNvSpPr/>
          <p:nvPr/>
        </p:nvSpPr>
        <p:spPr>
          <a:xfrm>
            <a:off x="747068" y="2099152"/>
            <a:ext cx="444146" cy="407150"/>
          </a:xfrm>
          <a:prstGeom prst="ellipse">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48"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Oval 5">
            <a:extLst>
              <a:ext uri="{FF2B5EF4-FFF2-40B4-BE49-F238E27FC236}">
                <a16:creationId xmlns:a16="http://schemas.microsoft.com/office/drawing/2014/main" id="{53464E2D-5B96-5E4C-FC98-B691FC9276B0}"/>
              </a:ext>
            </a:extLst>
          </p:cNvPr>
          <p:cNvSpPr/>
          <p:nvPr/>
        </p:nvSpPr>
        <p:spPr>
          <a:xfrm>
            <a:off x="4178948" y="2621647"/>
            <a:ext cx="463351" cy="407150"/>
          </a:xfrm>
          <a:prstGeom prst="ellipse">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48"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Oval 6">
            <a:extLst>
              <a:ext uri="{FF2B5EF4-FFF2-40B4-BE49-F238E27FC236}">
                <a16:creationId xmlns:a16="http://schemas.microsoft.com/office/drawing/2014/main" id="{9291494C-F840-5467-B6D3-CC81FC78E109}"/>
              </a:ext>
            </a:extLst>
          </p:cNvPr>
          <p:cNvSpPr/>
          <p:nvPr/>
        </p:nvSpPr>
        <p:spPr>
          <a:xfrm>
            <a:off x="807720" y="3629262"/>
            <a:ext cx="443653" cy="407150"/>
          </a:xfrm>
          <a:prstGeom prst="ellipse">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48"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0663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2" grpId="0" animBg="1"/>
      <p:bldP spid="4" grpId="0" animBg="1"/>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304E568-BAB1-4DA8-B580-E241F3656C06}"/>
              </a:ext>
            </a:extLst>
          </p:cNvPr>
          <p:cNvSpPr/>
          <p:nvPr/>
        </p:nvSpPr>
        <p:spPr>
          <a:xfrm>
            <a:off x="3707748" y="1530098"/>
            <a:ext cx="1650251" cy="1629850"/>
          </a:xfrm>
          <a:prstGeom prst="ellipse">
            <a:avLst/>
          </a:prstGeom>
          <a:solidFill>
            <a:srgbClr val="185741"/>
          </a:solidFill>
          <a:ln w="57150">
            <a:solidFill>
              <a:srgbClr val="1A352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NZ" sz="1350">
              <a:solidFill>
                <a:prstClr val="white"/>
              </a:solidFill>
              <a:latin typeface="Calibri" panose="020F0502020204030204"/>
            </a:endParaRPr>
          </a:p>
        </p:txBody>
      </p:sp>
      <p:sp>
        <p:nvSpPr>
          <p:cNvPr id="4" name="Title 2"/>
          <p:cNvSpPr>
            <a:spLocks noGrp="1"/>
          </p:cNvSpPr>
          <p:nvPr>
            <p:ph type="title"/>
          </p:nvPr>
        </p:nvSpPr>
        <p:spPr>
          <a:xfrm>
            <a:off x="316074" y="297878"/>
            <a:ext cx="5757313" cy="606407"/>
          </a:xfrm>
        </p:spPr>
        <p:txBody>
          <a:bodyPr vert="horz" lIns="91430" tIns="45715" rIns="91430" bIns="45715" rtlCol="0" anchor="ctr">
            <a:normAutofit/>
          </a:bodyPr>
          <a:lstStyle/>
          <a:p>
            <a:pPr>
              <a:lnSpc>
                <a:spcPct val="90000"/>
              </a:lnSpc>
            </a:pPr>
            <a:r>
              <a:rPr lang="en-US" sz="3000" dirty="0">
                <a:solidFill>
                  <a:schemeClr val="accent5">
                    <a:lumMod val="75000"/>
                  </a:schemeClr>
                </a:solidFill>
              </a:rPr>
              <a:t>Overview of the ETS</a:t>
            </a:r>
          </a:p>
        </p:txBody>
      </p:sp>
      <p:sp>
        <p:nvSpPr>
          <p:cNvPr id="2" name="TextBox 1">
            <a:extLst>
              <a:ext uri="{FF2B5EF4-FFF2-40B4-BE49-F238E27FC236}">
                <a16:creationId xmlns:a16="http://schemas.microsoft.com/office/drawing/2014/main" id="{0C11D5D3-B1E2-488E-AC3B-184918AD8F64}"/>
              </a:ext>
            </a:extLst>
          </p:cNvPr>
          <p:cNvSpPr txBox="1"/>
          <p:nvPr/>
        </p:nvSpPr>
        <p:spPr>
          <a:xfrm>
            <a:off x="3719624" y="2028374"/>
            <a:ext cx="1626498" cy="521936"/>
          </a:xfrm>
          <a:prstGeom prst="rect">
            <a:avLst/>
          </a:prstGeom>
        </p:spPr>
        <p:txBody>
          <a:bodyPr vert="horz" wrap="square" lIns="68580" tIns="34290" rIns="68580" bIns="34290" rtlCol="0" anchor="t" anchorCtr="0">
            <a:noAutofit/>
          </a:bodyPr>
          <a:lstStyle/>
          <a:p>
            <a:pPr algn="ctr" defTabSz="685800">
              <a:lnSpc>
                <a:spcPct val="120000"/>
              </a:lnSpc>
              <a:spcAft>
                <a:spcPts val="900"/>
              </a:spcAft>
            </a:pPr>
            <a:r>
              <a:rPr lang="en-NZ" sz="1500" b="1" dirty="0">
                <a:solidFill>
                  <a:prstClr val="white"/>
                </a:solidFill>
                <a:latin typeface="Arial"/>
                <a:cs typeface="Arial"/>
              </a:rPr>
              <a:t>The Emissions Trading Scheme</a:t>
            </a:r>
          </a:p>
        </p:txBody>
      </p:sp>
      <p:sp>
        <p:nvSpPr>
          <p:cNvPr id="5" name="Rectangle 4">
            <a:extLst>
              <a:ext uri="{FF2B5EF4-FFF2-40B4-BE49-F238E27FC236}">
                <a16:creationId xmlns:a16="http://schemas.microsoft.com/office/drawing/2014/main" id="{76C08B1F-A34B-4930-99F4-F80317A0A38C}"/>
              </a:ext>
            </a:extLst>
          </p:cNvPr>
          <p:cNvSpPr/>
          <p:nvPr/>
        </p:nvSpPr>
        <p:spPr>
          <a:xfrm>
            <a:off x="104176" y="1371803"/>
            <a:ext cx="3555661" cy="777905"/>
          </a:xfrm>
          <a:prstGeom prst="rect">
            <a:avLst/>
          </a:prstGeom>
        </p:spPr>
        <p:txBody>
          <a:bodyPr wrap="square">
            <a:spAutoFit/>
          </a:bodyPr>
          <a:lstStyle/>
          <a:p>
            <a:pPr defTabSz="457136">
              <a:lnSpc>
                <a:spcPct val="90000"/>
              </a:lnSpc>
              <a:spcAft>
                <a:spcPts val="1200"/>
              </a:spcAft>
            </a:pPr>
            <a:r>
              <a:rPr lang="en-US" sz="1650" dirty="0">
                <a:solidFill>
                  <a:prstClr val="black">
                    <a:lumMod val="75000"/>
                    <a:lumOff val="25000"/>
                  </a:prstClr>
                </a:solidFill>
                <a:latin typeface="Arial" panose="020B0604020202020204" pitchFamily="34" charset="0"/>
                <a:cs typeface="Arial" panose="020B0604020202020204" pitchFamily="34" charset="0"/>
              </a:rPr>
              <a:t>ETS is NZ’s primary action to reduce net emissions and meet climate change targets</a:t>
            </a:r>
          </a:p>
        </p:txBody>
      </p:sp>
      <p:sp>
        <p:nvSpPr>
          <p:cNvPr id="10" name="Rectangle 9">
            <a:extLst>
              <a:ext uri="{FF2B5EF4-FFF2-40B4-BE49-F238E27FC236}">
                <a16:creationId xmlns:a16="http://schemas.microsoft.com/office/drawing/2014/main" id="{3FCA4107-EF89-4D86-A216-D45254C77211}"/>
              </a:ext>
            </a:extLst>
          </p:cNvPr>
          <p:cNvSpPr/>
          <p:nvPr/>
        </p:nvSpPr>
        <p:spPr>
          <a:xfrm>
            <a:off x="122525" y="2345022"/>
            <a:ext cx="3415185" cy="549381"/>
          </a:xfrm>
          <a:prstGeom prst="rect">
            <a:avLst/>
          </a:prstGeom>
        </p:spPr>
        <p:txBody>
          <a:bodyPr wrap="square">
            <a:spAutoFit/>
          </a:bodyPr>
          <a:lstStyle/>
          <a:p>
            <a:pPr defTabSz="457136">
              <a:lnSpc>
                <a:spcPct val="90000"/>
              </a:lnSpc>
              <a:spcAft>
                <a:spcPts val="1200"/>
              </a:spcAft>
            </a:pPr>
            <a:r>
              <a:rPr lang="en-US" sz="1650" dirty="0">
                <a:solidFill>
                  <a:prstClr val="black">
                    <a:lumMod val="75000"/>
                    <a:lumOff val="25000"/>
                  </a:prstClr>
                </a:solidFill>
                <a:latin typeface="Arial" panose="020B0604020202020204" pitchFamily="34" charset="0"/>
                <a:cs typeface="Arial" panose="020B0604020202020204" pitchFamily="34" charset="0"/>
              </a:rPr>
              <a:t>Acts as NZ’s domestic carbon market</a:t>
            </a:r>
          </a:p>
        </p:txBody>
      </p:sp>
      <p:sp>
        <p:nvSpPr>
          <p:cNvPr id="11" name="Rectangle 10">
            <a:extLst>
              <a:ext uri="{FF2B5EF4-FFF2-40B4-BE49-F238E27FC236}">
                <a16:creationId xmlns:a16="http://schemas.microsoft.com/office/drawing/2014/main" id="{FA92A7FF-20C2-4D51-B860-C3BEC7213251}"/>
              </a:ext>
            </a:extLst>
          </p:cNvPr>
          <p:cNvSpPr/>
          <p:nvPr/>
        </p:nvSpPr>
        <p:spPr>
          <a:xfrm>
            <a:off x="6291570" y="3736875"/>
            <a:ext cx="2688467" cy="383182"/>
          </a:xfrm>
          <a:prstGeom prst="rect">
            <a:avLst/>
          </a:prstGeom>
        </p:spPr>
        <p:txBody>
          <a:bodyPr wrap="square">
            <a:spAutoFit/>
          </a:bodyPr>
          <a:lstStyle/>
          <a:p>
            <a:pPr defTabSz="457136">
              <a:lnSpc>
                <a:spcPct val="90000"/>
              </a:lnSpc>
              <a:spcAft>
                <a:spcPts val="1200"/>
              </a:spcAft>
            </a:pPr>
            <a:r>
              <a:rPr lang="en-US" sz="1050" dirty="0">
                <a:solidFill>
                  <a:prstClr val="black">
                    <a:lumMod val="75000"/>
                    <a:lumOff val="25000"/>
                  </a:prstClr>
                </a:solidFill>
                <a:latin typeface="Arial" panose="020B0604020202020204" pitchFamily="34" charset="0"/>
                <a:cs typeface="Arial" panose="020B0604020202020204" pitchFamily="34" charset="0"/>
              </a:rPr>
              <a:t>Agriculture – reporting emissions only, He Waka Eke Noa</a:t>
            </a:r>
          </a:p>
        </p:txBody>
      </p:sp>
      <p:sp>
        <p:nvSpPr>
          <p:cNvPr id="19" name="Rectangle 18">
            <a:extLst>
              <a:ext uri="{FF2B5EF4-FFF2-40B4-BE49-F238E27FC236}">
                <a16:creationId xmlns:a16="http://schemas.microsoft.com/office/drawing/2014/main" id="{AC83C5A7-DA97-4101-9D17-90F4354F51EF}"/>
              </a:ext>
            </a:extLst>
          </p:cNvPr>
          <p:cNvSpPr/>
          <p:nvPr/>
        </p:nvSpPr>
        <p:spPr>
          <a:xfrm>
            <a:off x="74138" y="3192799"/>
            <a:ext cx="4128725" cy="549381"/>
          </a:xfrm>
          <a:prstGeom prst="rect">
            <a:avLst/>
          </a:prstGeom>
        </p:spPr>
        <p:txBody>
          <a:bodyPr wrap="square">
            <a:spAutoFit/>
          </a:bodyPr>
          <a:lstStyle/>
          <a:p>
            <a:pPr defTabSz="457136">
              <a:lnSpc>
                <a:spcPct val="90000"/>
              </a:lnSpc>
              <a:spcAft>
                <a:spcPts val="1200"/>
              </a:spcAft>
            </a:pPr>
            <a:r>
              <a:rPr lang="en-US" sz="1650" dirty="0">
                <a:solidFill>
                  <a:prstClr val="black">
                    <a:lumMod val="75000"/>
                    <a:lumOff val="25000"/>
                  </a:prstClr>
                </a:solidFill>
                <a:latin typeface="Arial" panose="020B0604020202020204" pitchFamily="34" charset="0"/>
                <a:cs typeface="Arial" panose="020B0604020202020204" pitchFamily="34" charset="0"/>
              </a:rPr>
              <a:t>Different to what NZ reports on and accounts for internationally for emissions</a:t>
            </a:r>
          </a:p>
        </p:txBody>
      </p:sp>
      <p:sp>
        <p:nvSpPr>
          <p:cNvPr id="26" name="Oval 25">
            <a:extLst>
              <a:ext uri="{FF2B5EF4-FFF2-40B4-BE49-F238E27FC236}">
                <a16:creationId xmlns:a16="http://schemas.microsoft.com/office/drawing/2014/main" id="{48661AC7-ECFC-4107-895B-2B3F15F64A79}"/>
              </a:ext>
            </a:extLst>
          </p:cNvPr>
          <p:cNvSpPr/>
          <p:nvPr/>
        </p:nvSpPr>
        <p:spPr>
          <a:xfrm>
            <a:off x="5829319" y="1636438"/>
            <a:ext cx="401702" cy="407621"/>
          </a:xfrm>
          <a:prstGeom prst="ellipse">
            <a:avLst/>
          </a:prstGeom>
          <a:noFill/>
          <a:ln w="28575">
            <a:solidFill>
              <a:srgbClr val="4FA069"/>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36"/>
            <a:endParaRPr lang="en-NZ">
              <a:solidFill>
                <a:prstClr val="white"/>
              </a:solidFill>
              <a:latin typeface="Calibri"/>
            </a:endParaRPr>
          </a:p>
        </p:txBody>
      </p:sp>
      <p:pic>
        <p:nvPicPr>
          <p:cNvPr id="28" name="Graphic 27" descr="Cow">
            <a:extLst>
              <a:ext uri="{FF2B5EF4-FFF2-40B4-BE49-F238E27FC236}">
                <a16:creationId xmlns:a16="http://schemas.microsoft.com/office/drawing/2014/main" id="{025C1BB3-AAA2-4537-9A77-C6D80E19A75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89868" y="3750719"/>
            <a:ext cx="297160" cy="297160"/>
          </a:xfrm>
          <a:prstGeom prst="rect">
            <a:avLst/>
          </a:prstGeom>
        </p:spPr>
      </p:pic>
      <p:pic>
        <p:nvPicPr>
          <p:cNvPr id="30" name="Graphic 29" descr="Forest scene">
            <a:extLst>
              <a:ext uri="{FF2B5EF4-FFF2-40B4-BE49-F238E27FC236}">
                <a16:creationId xmlns:a16="http://schemas.microsoft.com/office/drawing/2014/main" id="{5C0F7D2B-DBD5-42DC-B6B7-F580A837DC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75237" y="1654022"/>
            <a:ext cx="309866" cy="309866"/>
          </a:xfrm>
          <a:prstGeom prst="rect">
            <a:avLst/>
          </a:prstGeom>
        </p:spPr>
      </p:pic>
      <p:pic>
        <p:nvPicPr>
          <p:cNvPr id="32" name="Graphic 31" descr="Lightning bolt">
            <a:extLst>
              <a:ext uri="{FF2B5EF4-FFF2-40B4-BE49-F238E27FC236}">
                <a16:creationId xmlns:a16="http://schemas.microsoft.com/office/drawing/2014/main" id="{5902A39C-4E5F-4027-B184-44AD5A0CDB7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89107" y="2202891"/>
            <a:ext cx="299453" cy="353537"/>
          </a:xfrm>
          <a:prstGeom prst="rect">
            <a:avLst/>
          </a:prstGeom>
        </p:spPr>
      </p:pic>
      <p:pic>
        <p:nvPicPr>
          <p:cNvPr id="34" name="Graphic 33" descr="Recycle sign">
            <a:extLst>
              <a:ext uri="{FF2B5EF4-FFF2-40B4-BE49-F238E27FC236}">
                <a16:creationId xmlns:a16="http://schemas.microsoft.com/office/drawing/2014/main" id="{2C92D003-15D9-46B5-828B-562EEBF1319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86416" y="1187743"/>
            <a:ext cx="287509" cy="287509"/>
          </a:xfrm>
          <a:prstGeom prst="rect">
            <a:avLst/>
          </a:prstGeom>
        </p:spPr>
      </p:pic>
      <p:sp>
        <p:nvSpPr>
          <p:cNvPr id="35" name="Oval 34">
            <a:extLst>
              <a:ext uri="{FF2B5EF4-FFF2-40B4-BE49-F238E27FC236}">
                <a16:creationId xmlns:a16="http://schemas.microsoft.com/office/drawing/2014/main" id="{C2436EC4-9A44-41E4-83A7-E594F78F4452}"/>
              </a:ext>
            </a:extLst>
          </p:cNvPr>
          <p:cNvSpPr/>
          <p:nvPr/>
        </p:nvSpPr>
        <p:spPr>
          <a:xfrm>
            <a:off x="5829319" y="3695489"/>
            <a:ext cx="401702" cy="407621"/>
          </a:xfrm>
          <a:prstGeom prst="ellipse">
            <a:avLst/>
          </a:prstGeom>
          <a:noFill/>
          <a:ln w="28575">
            <a:solidFill>
              <a:srgbClr val="4FA069"/>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136"/>
            <a:endParaRPr lang="en-NZ">
              <a:solidFill>
                <a:prstClr val="white"/>
              </a:solidFill>
              <a:latin typeface="Calibri"/>
            </a:endParaRPr>
          </a:p>
        </p:txBody>
      </p:sp>
      <p:sp>
        <p:nvSpPr>
          <p:cNvPr id="36" name="Oval 35">
            <a:extLst>
              <a:ext uri="{FF2B5EF4-FFF2-40B4-BE49-F238E27FC236}">
                <a16:creationId xmlns:a16="http://schemas.microsoft.com/office/drawing/2014/main" id="{F9508AB3-C10E-4620-98C6-BB15E94F9834}"/>
              </a:ext>
            </a:extLst>
          </p:cNvPr>
          <p:cNvSpPr/>
          <p:nvPr/>
        </p:nvSpPr>
        <p:spPr>
          <a:xfrm>
            <a:off x="5829319" y="2148808"/>
            <a:ext cx="401702" cy="407621"/>
          </a:xfrm>
          <a:prstGeom prst="ellipse">
            <a:avLst/>
          </a:prstGeom>
          <a:noFill/>
          <a:ln w="28575">
            <a:solidFill>
              <a:srgbClr val="4FA069"/>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36"/>
            <a:endParaRPr lang="en-NZ">
              <a:solidFill>
                <a:prstClr val="white"/>
              </a:solidFill>
              <a:latin typeface="Calibri"/>
            </a:endParaRPr>
          </a:p>
        </p:txBody>
      </p:sp>
      <p:sp>
        <p:nvSpPr>
          <p:cNvPr id="37" name="Oval 36">
            <a:extLst>
              <a:ext uri="{FF2B5EF4-FFF2-40B4-BE49-F238E27FC236}">
                <a16:creationId xmlns:a16="http://schemas.microsoft.com/office/drawing/2014/main" id="{959A8AB2-6F0C-42E8-AF2B-B1BB6A5748F1}"/>
              </a:ext>
            </a:extLst>
          </p:cNvPr>
          <p:cNvSpPr/>
          <p:nvPr/>
        </p:nvSpPr>
        <p:spPr>
          <a:xfrm>
            <a:off x="5829319" y="1127688"/>
            <a:ext cx="401702" cy="407621"/>
          </a:xfrm>
          <a:prstGeom prst="ellipse">
            <a:avLst/>
          </a:prstGeom>
          <a:noFill/>
          <a:ln w="28575">
            <a:solidFill>
              <a:srgbClr val="4FA069"/>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36"/>
            <a:endParaRPr lang="en-NZ">
              <a:solidFill>
                <a:prstClr val="white"/>
              </a:solidFill>
              <a:latin typeface="Calibri"/>
            </a:endParaRPr>
          </a:p>
        </p:txBody>
      </p:sp>
      <p:pic>
        <p:nvPicPr>
          <p:cNvPr id="39" name="Graphic 38" descr="Car">
            <a:extLst>
              <a:ext uri="{FF2B5EF4-FFF2-40B4-BE49-F238E27FC236}">
                <a16:creationId xmlns:a16="http://schemas.microsoft.com/office/drawing/2014/main" id="{B9A871C5-21E1-4DB8-BA94-9646EFF56C3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78943" y="2709521"/>
            <a:ext cx="302454" cy="302454"/>
          </a:xfrm>
          <a:prstGeom prst="rect">
            <a:avLst/>
          </a:prstGeom>
        </p:spPr>
      </p:pic>
      <p:sp>
        <p:nvSpPr>
          <p:cNvPr id="40" name="Oval 39">
            <a:extLst>
              <a:ext uri="{FF2B5EF4-FFF2-40B4-BE49-F238E27FC236}">
                <a16:creationId xmlns:a16="http://schemas.microsoft.com/office/drawing/2014/main" id="{29A85DD5-37D7-4A1D-91F6-F3396C0DBA88}"/>
              </a:ext>
            </a:extLst>
          </p:cNvPr>
          <p:cNvSpPr/>
          <p:nvPr/>
        </p:nvSpPr>
        <p:spPr>
          <a:xfrm>
            <a:off x="5829319" y="2661178"/>
            <a:ext cx="401702" cy="407621"/>
          </a:xfrm>
          <a:prstGeom prst="ellipse">
            <a:avLst/>
          </a:prstGeom>
          <a:noFill/>
          <a:ln w="28575">
            <a:solidFill>
              <a:srgbClr val="4FA069"/>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36"/>
            <a:endParaRPr lang="en-NZ">
              <a:solidFill>
                <a:prstClr val="white"/>
              </a:solidFill>
              <a:latin typeface="Calibri"/>
            </a:endParaRPr>
          </a:p>
        </p:txBody>
      </p:sp>
      <p:sp>
        <p:nvSpPr>
          <p:cNvPr id="41" name="Oval 40">
            <a:extLst>
              <a:ext uri="{FF2B5EF4-FFF2-40B4-BE49-F238E27FC236}">
                <a16:creationId xmlns:a16="http://schemas.microsoft.com/office/drawing/2014/main" id="{30C6A70D-A96B-46EB-97A8-36160C1D75EC}"/>
              </a:ext>
            </a:extLst>
          </p:cNvPr>
          <p:cNvSpPr/>
          <p:nvPr/>
        </p:nvSpPr>
        <p:spPr>
          <a:xfrm>
            <a:off x="5829319" y="3167203"/>
            <a:ext cx="401702" cy="407621"/>
          </a:xfrm>
          <a:prstGeom prst="ellipse">
            <a:avLst/>
          </a:prstGeom>
          <a:noFill/>
          <a:ln w="28575">
            <a:solidFill>
              <a:srgbClr val="4FA069"/>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36"/>
            <a:endParaRPr lang="en-NZ">
              <a:solidFill>
                <a:prstClr val="white"/>
              </a:solidFill>
              <a:latin typeface="Calibri"/>
            </a:endParaRPr>
          </a:p>
        </p:txBody>
      </p:sp>
      <p:sp>
        <p:nvSpPr>
          <p:cNvPr id="42" name="Rectangle 41">
            <a:extLst>
              <a:ext uri="{FF2B5EF4-FFF2-40B4-BE49-F238E27FC236}">
                <a16:creationId xmlns:a16="http://schemas.microsoft.com/office/drawing/2014/main" id="{1184289C-5376-4857-8136-A9907F4DBDEA}"/>
              </a:ext>
            </a:extLst>
          </p:cNvPr>
          <p:cNvSpPr/>
          <p:nvPr/>
        </p:nvSpPr>
        <p:spPr>
          <a:xfrm>
            <a:off x="6291570" y="1749214"/>
            <a:ext cx="1594822" cy="237757"/>
          </a:xfrm>
          <a:prstGeom prst="rect">
            <a:avLst/>
          </a:prstGeom>
        </p:spPr>
        <p:txBody>
          <a:bodyPr wrap="square">
            <a:spAutoFit/>
          </a:bodyPr>
          <a:lstStyle/>
          <a:p>
            <a:pPr defTabSz="457136">
              <a:lnSpc>
                <a:spcPct val="90000"/>
              </a:lnSpc>
              <a:spcAft>
                <a:spcPts val="1200"/>
              </a:spcAft>
            </a:pPr>
            <a:r>
              <a:rPr lang="en-US" sz="1050" dirty="0">
                <a:solidFill>
                  <a:prstClr val="black">
                    <a:lumMod val="75000"/>
                    <a:lumOff val="25000"/>
                  </a:prstClr>
                </a:solidFill>
                <a:latin typeface="Arial" panose="020B0604020202020204" pitchFamily="34" charset="0"/>
                <a:cs typeface="Arial" panose="020B0604020202020204" pitchFamily="34" charset="0"/>
              </a:rPr>
              <a:t>Forestry</a:t>
            </a:r>
          </a:p>
        </p:txBody>
      </p:sp>
      <p:sp>
        <p:nvSpPr>
          <p:cNvPr id="43" name="Rectangle 42">
            <a:extLst>
              <a:ext uri="{FF2B5EF4-FFF2-40B4-BE49-F238E27FC236}">
                <a16:creationId xmlns:a16="http://schemas.microsoft.com/office/drawing/2014/main" id="{B28D16D2-007B-42E7-ADEC-D962B8DBCDF8}"/>
              </a:ext>
            </a:extLst>
          </p:cNvPr>
          <p:cNvSpPr/>
          <p:nvPr/>
        </p:nvSpPr>
        <p:spPr>
          <a:xfrm>
            <a:off x="6291570" y="1224160"/>
            <a:ext cx="1594822" cy="237757"/>
          </a:xfrm>
          <a:prstGeom prst="rect">
            <a:avLst/>
          </a:prstGeom>
        </p:spPr>
        <p:txBody>
          <a:bodyPr wrap="square">
            <a:spAutoFit/>
          </a:bodyPr>
          <a:lstStyle/>
          <a:p>
            <a:pPr defTabSz="457136">
              <a:lnSpc>
                <a:spcPct val="90000"/>
              </a:lnSpc>
              <a:spcAft>
                <a:spcPts val="1200"/>
              </a:spcAft>
            </a:pPr>
            <a:r>
              <a:rPr lang="en-US" sz="1050" dirty="0">
                <a:solidFill>
                  <a:prstClr val="black">
                    <a:lumMod val="75000"/>
                    <a:lumOff val="25000"/>
                  </a:prstClr>
                </a:solidFill>
                <a:latin typeface="Arial" panose="020B0604020202020204" pitchFamily="34" charset="0"/>
                <a:cs typeface="Arial" panose="020B0604020202020204" pitchFamily="34" charset="0"/>
              </a:rPr>
              <a:t>Waste</a:t>
            </a:r>
          </a:p>
        </p:txBody>
      </p:sp>
      <p:sp>
        <p:nvSpPr>
          <p:cNvPr id="44" name="Rectangle 43">
            <a:extLst>
              <a:ext uri="{FF2B5EF4-FFF2-40B4-BE49-F238E27FC236}">
                <a16:creationId xmlns:a16="http://schemas.microsoft.com/office/drawing/2014/main" id="{95B9F4D1-D37F-4268-9156-82D690900BB0}"/>
              </a:ext>
            </a:extLst>
          </p:cNvPr>
          <p:cNvSpPr/>
          <p:nvPr/>
        </p:nvSpPr>
        <p:spPr>
          <a:xfrm>
            <a:off x="6290809" y="2262378"/>
            <a:ext cx="1594822" cy="237757"/>
          </a:xfrm>
          <a:prstGeom prst="rect">
            <a:avLst/>
          </a:prstGeom>
        </p:spPr>
        <p:txBody>
          <a:bodyPr wrap="square">
            <a:spAutoFit/>
          </a:bodyPr>
          <a:lstStyle/>
          <a:p>
            <a:pPr defTabSz="457136">
              <a:lnSpc>
                <a:spcPct val="90000"/>
              </a:lnSpc>
              <a:spcAft>
                <a:spcPts val="1200"/>
              </a:spcAft>
            </a:pPr>
            <a:r>
              <a:rPr lang="en-US" sz="1050" dirty="0">
                <a:solidFill>
                  <a:prstClr val="black">
                    <a:lumMod val="75000"/>
                    <a:lumOff val="25000"/>
                  </a:prstClr>
                </a:solidFill>
                <a:latin typeface="Arial" panose="020B0604020202020204" pitchFamily="34" charset="0"/>
                <a:cs typeface="Arial" panose="020B0604020202020204" pitchFamily="34" charset="0"/>
              </a:rPr>
              <a:t>Energy</a:t>
            </a:r>
          </a:p>
        </p:txBody>
      </p:sp>
      <p:sp>
        <p:nvSpPr>
          <p:cNvPr id="45" name="Rectangle 44">
            <a:extLst>
              <a:ext uri="{FF2B5EF4-FFF2-40B4-BE49-F238E27FC236}">
                <a16:creationId xmlns:a16="http://schemas.microsoft.com/office/drawing/2014/main" id="{50E18CB5-A3DE-47CA-8D45-802DAA77FD0A}"/>
              </a:ext>
            </a:extLst>
          </p:cNvPr>
          <p:cNvSpPr/>
          <p:nvPr/>
        </p:nvSpPr>
        <p:spPr>
          <a:xfrm>
            <a:off x="6290808" y="2775543"/>
            <a:ext cx="1594822" cy="237757"/>
          </a:xfrm>
          <a:prstGeom prst="rect">
            <a:avLst/>
          </a:prstGeom>
        </p:spPr>
        <p:txBody>
          <a:bodyPr wrap="square">
            <a:spAutoFit/>
          </a:bodyPr>
          <a:lstStyle/>
          <a:p>
            <a:pPr defTabSz="457136">
              <a:lnSpc>
                <a:spcPct val="90000"/>
              </a:lnSpc>
              <a:spcAft>
                <a:spcPts val="1200"/>
              </a:spcAft>
            </a:pPr>
            <a:r>
              <a:rPr lang="en-US" sz="1050" dirty="0">
                <a:solidFill>
                  <a:prstClr val="black">
                    <a:lumMod val="75000"/>
                    <a:lumOff val="25000"/>
                  </a:prstClr>
                </a:solidFill>
                <a:latin typeface="Arial" panose="020B0604020202020204" pitchFamily="34" charset="0"/>
                <a:cs typeface="Arial" panose="020B0604020202020204" pitchFamily="34" charset="0"/>
              </a:rPr>
              <a:t>Fossil fuels</a:t>
            </a:r>
          </a:p>
        </p:txBody>
      </p:sp>
      <p:sp>
        <p:nvSpPr>
          <p:cNvPr id="46" name="Rectangle 45">
            <a:extLst>
              <a:ext uri="{FF2B5EF4-FFF2-40B4-BE49-F238E27FC236}">
                <a16:creationId xmlns:a16="http://schemas.microsoft.com/office/drawing/2014/main" id="{B608DD6A-7A21-4530-B62D-80474BA23C38}"/>
              </a:ext>
            </a:extLst>
          </p:cNvPr>
          <p:cNvSpPr/>
          <p:nvPr/>
        </p:nvSpPr>
        <p:spPr>
          <a:xfrm>
            <a:off x="6290808" y="3336055"/>
            <a:ext cx="1594822" cy="237757"/>
          </a:xfrm>
          <a:prstGeom prst="rect">
            <a:avLst/>
          </a:prstGeom>
        </p:spPr>
        <p:txBody>
          <a:bodyPr wrap="square">
            <a:spAutoFit/>
          </a:bodyPr>
          <a:lstStyle/>
          <a:p>
            <a:pPr defTabSz="457136">
              <a:lnSpc>
                <a:spcPct val="90000"/>
              </a:lnSpc>
              <a:spcAft>
                <a:spcPts val="1200"/>
              </a:spcAft>
            </a:pPr>
            <a:r>
              <a:rPr lang="en-US" sz="1050" dirty="0">
                <a:solidFill>
                  <a:prstClr val="black">
                    <a:lumMod val="75000"/>
                    <a:lumOff val="25000"/>
                  </a:prstClr>
                </a:solidFill>
                <a:latin typeface="Arial" panose="020B0604020202020204" pitchFamily="34" charset="0"/>
                <a:cs typeface="Arial" panose="020B0604020202020204" pitchFamily="34" charset="0"/>
              </a:rPr>
              <a:t>Industrial processing</a:t>
            </a:r>
          </a:p>
        </p:txBody>
      </p:sp>
      <p:sp>
        <p:nvSpPr>
          <p:cNvPr id="47" name="Left Bracket 46">
            <a:extLst>
              <a:ext uri="{FF2B5EF4-FFF2-40B4-BE49-F238E27FC236}">
                <a16:creationId xmlns:a16="http://schemas.microsoft.com/office/drawing/2014/main" id="{ECC254DF-C502-4C36-9440-7FF820DE9F8F}"/>
              </a:ext>
            </a:extLst>
          </p:cNvPr>
          <p:cNvSpPr/>
          <p:nvPr/>
        </p:nvSpPr>
        <p:spPr>
          <a:xfrm>
            <a:off x="5698076" y="1054888"/>
            <a:ext cx="150974" cy="2580269"/>
          </a:xfrm>
          <a:prstGeom prst="leftBracket">
            <a:avLst/>
          </a:prstGeom>
          <a:ln w="38100">
            <a:solidFill>
              <a:srgbClr val="1A3523"/>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685800"/>
            <a:endParaRPr lang="en-NZ" sz="1350">
              <a:solidFill>
                <a:prstClr val="black"/>
              </a:solidFill>
              <a:latin typeface="Calibri" panose="020F0502020204030204"/>
            </a:endParaRPr>
          </a:p>
        </p:txBody>
      </p:sp>
      <p:cxnSp>
        <p:nvCxnSpPr>
          <p:cNvPr id="54" name="Straight Connector 53">
            <a:extLst>
              <a:ext uri="{FF2B5EF4-FFF2-40B4-BE49-F238E27FC236}">
                <a16:creationId xmlns:a16="http://schemas.microsoft.com/office/drawing/2014/main" id="{19C5A404-28AA-4D04-9A10-1E82CA0FFBB2}"/>
              </a:ext>
            </a:extLst>
          </p:cNvPr>
          <p:cNvCxnSpPr>
            <a:stCxn id="3" idx="6"/>
            <a:endCxn id="47" idx="1"/>
          </p:cNvCxnSpPr>
          <p:nvPr/>
        </p:nvCxnSpPr>
        <p:spPr>
          <a:xfrm flipV="1">
            <a:off x="5357999" y="2345022"/>
            <a:ext cx="340078" cy="1"/>
          </a:xfrm>
          <a:prstGeom prst="line">
            <a:avLst/>
          </a:prstGeom>
          <a:ln w="38100">
            <a:solidFill>
              <a:srgbClr val="1A3523"/>
            </a:solidFill>
          </a:ln>
        </p:spPr>
        <p:style>
          <a:lnRef idx="2">
            <a:schemeClr val="accent1"/>
          </a:lnRef>
          <a:fillRef idx="0">
            <a:schemeClr val="accent1"/>
          </a:fillRef>
          <a:effectRef idx="1">
            <a:schemeClr val="accent1"/>
          </a:effectRef>
          <a:fontRef idx="minor">
            <a:schemeClr val="tx1"/>
          </a:fontRef>
        </p:style>
      </p:cxnSp>
      <p:pic>
        <p:nvPicPr>
          <p:cNvPr id="56" name="Picture 8" descr="Image result for factory icon">
            <a:extLst>
              <a:ext uri="{FF2B5EF4-FFF2-40B4-BE49-F238E27FC236}">
                <a16:creationId xmlns:a16="http://schemas.microsoft.com/office/drawing/2014/main" id="{1B518DE5-6792-46D3-BF9E-255AFC69524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01728" y="3218111"/>
            <a:ext cx="256883" cy="25982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picture containing text&#10;&#10;Description automatically generated">
            <a:extLst>
              <a:ext uri="{FF2B5EF4-FFF2-40B4-BE49-F238E27FC236}">
                <a16:creationId xmlns:a16="http://schemas.microsoft.com/office/drawing/2014/main" id="{D8F7F8E2-2B93-482F-92FF-7D598E461E49}"/>
              </a:ext>
            </a:extLst>
          </p:cNvPr>
          <p:cNvPicPr>
            <a:picLocks noChangeAspect="1"/>
          </p:cNvPicPr>
          <p:nvPr/>
        </p:nvPicPr>
        <p:blipFill>
          <a:blip r:embed="rId14"/>
          <a:stretch>
            <a:fillRect/>
          </a:stretch>
        </p:blipFill>
        <p:spPr>
          <a:xfrm>
            <a:off x="6987325" y="4579150"/>
            <a:ext cx="1853711" cy="532944"/>
          </a:xfrm>
          <a:prstGeom prst="rect">
            <a:avLst/>
          </a:prstGeom>
          <a:solidFill>
            <a:schemeClr val="bg1"/>
          </a:solidFill>
        </p:spPr>
      </p:pic>
    </p:spTree>
    <p:extLst>
      <p:ext uri="{BB962C8B-B14F-4D97-AF65-F5344CB8AC3E}">
        <p14:creationId xmlns:p14="http://schemas.microsoft.com/office/powerpoint/2010/main" val="207536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A42FAA4-44DF-408C-A63C-8DC2E96AA03F}"/>
              </a:ext>
            </a:extLst>
          </p:cNvPr>
          <p:cNvGrpSpPr/>
          <p:nvPr/>
        </p:nvGrpSpPr>
        <p:grpSpPr>
          <a:xfrm>
            <a:off x="277772" y="2246543"/>
            <a:ext cx="4261863" cy="1905960"/>
            <a:chOff x="4988945" y="2670306"/>
            <a:chExt cx="1864258" cy="1093030"/>
          </a:xfrm>
        </p:grpSpPr>
        <p:sp>
          <p:nvSpPr>
            <p:cNvPr id="15" name="TextBox 14">
              <a:extLst>
                <a:ext uri="{FF2B5EF4-FFF2-40B4-BE49-F238E27FC236}">
                  <a16:creationId xmlns:a16="http://schemas.microsoft.com/office/drawing/2014/main" id="{912465B2-EA31-4034-9F57-5F8D173A57DB}"/>
                </a:ext>
              </a:extLst>
            </p:cNvPr>
            <p:cNvSpPr txBox="1"/>
            <p:nvPr/>
          </p:nvSpPr>
          <p:spPr>
            <a:xfrm>
              <a:off x="5281606" y="2670306"/>
              <a:ext cx="1121486" cy="316485"/>
            </a:xfrm>
            <a:prstGeom prst="rect">
              <a:avLst/>
            </a:prstGeom>
          </p:spPr>
          <p:txBody>
            <a:bodyPr vert="horz" wrap="square" lIns="91440" tIns="45720" rIns="91440" bIns="45720" rtlCol="0" anchor="t" anchorCtr="0">
              <a:noAutofit/>
            </a:bodyPr>
            <a:lstStyle/>
            <a:p>
              <a:pPr marL="0" marR="0" lvl="0" indent="0" algn="ctr" defTabSz="457136" rtl="0" eaLnBrk="1" fontAlgn="auto" latinLnBrk="0" hangingPunct="1">
                <a:lnSpc>
                  <a:spcPct val="120000"/>
                </a:lnSpc>
                <a:spcBef>
                  <a:spcPts val="0"/>
                </a:spcBef>
                <a:spcAft>
                  <a:spcPts val="1200"/>
                </a:spcAft>
                <a:buClrTx/>
                <a:buSzTx/>
                <a:buFontTx/>
                <a:buNone/>
                <a:tabLst/>
                <a:defRPr/>
              </a:pPr>
              <a:r>
                <a:rPr kumimoji="0" lang="en-NZ" sz="1800" b="1" i="0" u="none" strike="noStrike" kern="1200" cap="none" spc="0" normalizeH="0" baseline="0" noProof="0" dirty="0">
                  <a:ln>
                    <a:noFill/>
                  </a:ln>
                  <a:solidFill>
                    <a:srgbClr val="1A3523"/>
                  </a:solidFill>
                  <a:effectLst/>
                  <a:uLnTx/>
                  <a:uFillTx/>
                  <a:latin typeface="Arial"/>
                  <a:ea typeface="+mn-ea"/>
                  <a:cs typeface="Arial"/>
                </a:rPr>
                <a:t>Pre-1990</a:t>
              </a:r>
            </a:p>
          </p:txBody>
        </p:sp>
        <p:sp>
          <p:nvSpPr>
            <p:cNvPr id="17" name="TextBox 16">
              <a:extLst>
                <a:ext uri="{FF2B5EF4-FFF2-40B4-BE49-F238E27FC236}">
                  <a16:creationId xmlns:a16="http://schemas.microsoft.com/office/drawing/2014/main" id="{B3A1E6FA-F216-402B-88CC-FD74A03DBC91}"/>
                </a:ext>
              </a:extLst>
            </p:cNvPr>
            <p:cNvSpPr txBox="1"/>
            <p:nvPr/>
          </p:nvSpPr>
          <p:spPr>
            <a:xfrm>
              <a:off x="4988945" y="2807644"/>
              <a:ext cx="1864258" cy="955692"/>
            </a:xfrm>
            <a:prstGeom prst="rect">
              <a:avLst/>
            </a:prstGeom>
          </p:spPr>
          <p:txBody>
            <a:bodyPr vert="horz" wrap="square" lIns="91440" tIns="45720" rIns="91440" bIns="45720" rtlCol="0" anchor="t" anchorCtr="0">
              <a:noAutofit/>
            </a:bodyPr>
            <a:lstStyle/>
            <a:p>
              <a:pPr marL="171446" marR="0" lvl="0" indent="-171446" algn="l" defTabSz="457136"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en-NZ" sz="1200" b="0" i="0" u="none" strike="noStrike" kern="1200" cap="none" spc="0" normalizeH="0" baseline="0" noProof="0" dirty="0">
                  <a:ln>
                    <a:noFill/>
                  </a:ln>
                  <a:solidFill>
                    <a:prstClr val="black">
                      <a:lumMod val="75000"/>
                      <a:lumOff val="25000"/>
                    </a:prstClr>
                  </a:solidFill>
                  <a:effectLst/>
                  <a:uLnTx/>
                  <a:uFillTx/>
                  <a:latin typeface="Arial"/>
                  <a:ea typeface="+mn-ea"/>
                  <a:cs typeface="Arial"/>
                </a:rPr>
                <a:t>Forest established before </a:t>
              </a:r>
              <a:r>
                <a:rPr kumimoji="0" lang="en-NZ" sz="1200" b="0" i="0" u="none" strike="noStrike" kern="1200" cap="none" spc="0" normalizeH="0" baseline="0" noProof="0" dirty="0">
                  <a:ln>
                    <a:noFill/>
                  </a:ln>
                  <a:solidFill>
                    <a:srgbClr val="C11216"/>
                  </a:solidFill>
                  <a:effectLst/>
                  <a:uLnTx/>
                  <a:uFillTx/>
                  <a:latin typeface="Arial"/>
                  <a:ea typeface="+mn-ea"/>
                  <a:cs typeface="Arial"/>
                </a:rPr>
                <a:t>1 January 1990 </a:t>
              </a:r>
              <a:r>
                <a:rPr kumimoji="0" lang="en-NZ" sz="1200" b="0" i="0" u="none" strike="noStrike" kern="1200" cap="none" spc="0" normalizeH="0" baseline="0" noProof="0" dirty="0">
                  <a:ln>
                    <a:noFill/>
                  </a:ln>
                  <a:solidFill>
                    <a:prstClr val="black">
                      <a:lumMod val="75000"/>
                      <a:lumOff val="25000"/>
                    </a:prstClr>
                  </a:solidFill>
                  <a:effectLst/>
                  <a:uLnTx/>
                  <a:uFillTx/>
                  <a:latin typeface="Arial"/>
                  <a:ea typeface="+mn-ea"/>
                  <a:cs typeface="Arial"/>
                </a:rPr>
                <a:t>and land still in exotic forest on </a:t>
              </a:r>
              <a:r>
                <a:rPr kumimoji="0" lang="en-NZ" sz="1200" b="0" i="0" u="none" strike="noStrike" kern="1200" cap="none" spc="0" normalizeH="0" baseline="0" noProof="0" dirty="0">
                  <a:ln>
                    <a:noFill/>
                  </a:ln>
                  <a:solidFill>
                    <a:srgbClr val="C11216"/>
                  </a:solidFill>
                  <a:effectLst/>
                  <a:uLnTx/>
                  <a:uFillTx/>
                  <a:latin typeface="Arial"/>
                  <a:ea typeface="+mn-ea"/>
                  <a:cs typeface="Arial"/>
                </a:rPr>
                <a:t>31 December 2007 </a:t>
              </a:r>
              <a:r>
                <a:rPr kumimoji="0" lang="en-NZ" sz="1200" b="0" i="0" u="none" strike="noStrike" kern="1200" cap="none" spc="0" normalizeH="0" baseline="0" noProof="0" dirty="0">
                  <a:ln>
                    <a:noFill/>
                  </a:ln>
                  <a:solidFill>
                    <a:prstClr val="black">
                      <a:lumMod val="75000"/>
                      <a:lumOff val="25000"/>
                    </a:prstClr>
                  </a:solidFill>
                  <a:effectLst/>
                  <a:uLnTx/>
                  <a:uFillTx/>
                  <a:latin typeface="Arial"/>
                  <a:ea typeface="+mn-ea"/>
                  <a:cs typeface="Arial"/>
                </a:rPr>
                <a:t>(native forest not covered – managed through RMA and Forests Act)</a:t>
              </a:r>
            </a:p>
            <a:p>
              <a:pPr marL="171446" marR="0" lvl="0" indent="-171446" algn="l" defTabSz="457136"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en-NZ" sz="1200" b="0" i="0" u="none" strike="noStrike" kern="1200" cap="none" spc="0" normalizeH="0" baseline="0" noProof="0" dirty="0">
                  <a:ln>
                    <a:noFill/>
                  </a:ln>
                  <a:solidFill>
                    <a:prstClr val="black">
                      <a:lumMod val="75000"/>
                      <a:lumOff val="25000"/>
                    </a:prstClr>
                  </a:solidFill>
                  <a:effectLst/>
                  <a:uLnTx/>
                  <a:uFillTx/>
                  <a:latin typeface="Arial"/>
                  <a:ea typeface="+mn-ea"/>
                  <a:cs typeface="Arial"/>
                </a:rPr>
                <a:t>Counted as part of NZs baseline carbon stock – can’t earn any units from ETS</a:t>
              </a:r>
            </a:p>
            <a:p>
              <a:pPr marL="171446" marR="0" lvl="0" indent="-171446" algn="l" defTabSz="457136"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en-NZ" sz="1200" b="0" i="0" u="none" strike="noStrike" kern="1200" cap="none" spc="0" normalizeH="0" baseline="0" noProof="0" dirty="0">
                  <a:ln>
                    <a:noFill/>
                  </a:ln>
                  <a:solidFill>
                    <a:prstClr val="black">
                      <a:lumMod val="75000"/>
                      <a:lumOff val="25000"/>
                    </a:prstClr>
                  </a:solidFill>
                  <a:effectLst/>
                  <a:uLnTx/>
                  <a:uFillTx/>
                  <a:latin typeface="Arial"/>
                  <a:ea typeface="+mn-ea"/>
                  <a:cs typeface="Arial"/>
                </a:rPr>
                <a:t>Can harvest, replant and change species without ETS obligations</a:t>
              </a:r>
            </a:p>
            <a:p>
              <a:pPr marL="171446" marR="0" lvl="0" indent="-171446" algn="l" defTabSz="457136"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en-NZ" sz="1200" b="0" i="0" u="none" strike="noStrike" kern="1200" cap="none" spc="0" normalizeH="0" baseline="0" noProof="0" dirty="0">
                  <a:ln>
                    <a:noFill/>
                  </a:ln>
                  <a:solidFill>
                    <a:prstClr val="black">
                      <a:lumMod val="75000"/>
                      <a:lumOff val="25000"/>
                    </a:prstClr>
                  </a:solidFill>
                  <a:effectLst/>
                  <a:uLnTx/>
                  <a:uFillTx/>
                  <a:latin typeface="Arial"/>
                  <a:ea typeface="+mn-ea"/>
                  <a:cs typeface="Arial"/>
                </a:rPr>
                <a:t>Must pay units to the Govt if deforested</a:t>
              </a:r>
            </a:p>
            <a:p>
              <a:pPr marL="171446" marR="0" lvl="0" indent="-171446" algn="l" defTabSz="457136"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en-NZ" sz="1200" b="0" i="0" u="none" strike="noStrike" kern="1200" cap="none" spc="0" normalizeH="0" baseline="0" noProof="0" dirty="0">
                  <a:ln>
                    <a:noFill/>
                  </a:ln>
                  <a:solidFill>
                    <a:prstClr val="black">
                      <a:lumMod val="75000"/>
                      <a:lumOff val="25000"/>
                    </a:prstClr>
                  </a:solidFill>
                  <a:effectLst/>
                  <a:uLnTx/>
                  <a:uFillTx/>
                  <a:latin typeface="Arial"/>
                  <a:ea typeface="+mn-ea"/>
                  <a:cs typeface="Arial"/>
                </a:rPr>
                <a:t>Participation is </a:t>
              </a:r>
              <a:r>
                <a:rPr kumimoji="0" lang="en-NZ" sz="1200" b="0" i="0" u="sng" strike="noStrike" kern="1200" cap="none" spc="0" normalizeH="0" baseline="0" noProof="0" dirty="0">
                  <a:ln>
                    <a:noFill/>
                  </a:ln>
                  <a:solidFill>
                    <a:srgbClr val="C11216">
                      <a:lumMod val="75000"/>
                    </a:srgbClr>
                  </a:solidFill>
                  <a:effectLst/>
                  <a:uLnTx/>
                  <a:uFillTx/>
                  <a:latin typeface="Arial"/>
                  <a:ea typeface="+mn-ea"/>
                  <a:cs typeface="Arial"/>
                </a:rPr>
                <a:t>mandatory</a:t>
              </a:r>
              <a:r>
                <a:rPr kumimoji="0" lang="en-NZ" sz="1200" b="0" i="0" u="none" strike="noStrike" kern="1200" cap="none" spc="0" normalizeH="0" baseline="0" noProof="0" dirty="0">
                  <a:ln>
                    <a:noFill/>
                  </a:ln>
                  <a:solidFill>
                    <a:prstClr val="black">
                      <a:lumMod val="75000"/>
                      <a:lumOff val="25000"/>
                    </a:prstClr>
                  </a:solidFill>
                  <a:effectLst/>
                  <a:uLnTx/>
                  <a:uFillTx/>
                  <a:latin typeface="Arial"/>
                  <a:ea typeface="+mn-ea"/>
                  <a:cs typeface="Arial"/>
                </a:rPr>
                <a:t> – only if deforested</a:t>
              </a:r>
              <a:endParaRPr kumimoji="0" lang="en-NZ" sz="900" b="0" i="0" u="none" strike="noStrike" kern="1200" cap="none" spc="0" normalizeH="0" baseline="0" noProof="0" dirty="0">
                <a:ln>
                  <a:noFill/>
                </a:ln>
                <a:solidFill>
                  <a:prstClr val="black">
                    <a:lumMod val="75000"/>
                    <a:lumOff val="25000"/>
                  </a:prstClr>
                </a:solidFill>
                <a:effectLst/>
                <a:uLnTx/>
                <a:uFillTx/>
                <a:latin typeface="Arial"/>
                <a:ea typeface="+mn-ea"/>
                <a:cs typeface="Arial"/>
              </a:endParaRPr>
            </a:p>
            <a:p>
              <a:pPr marL="0" marR="0" lvl="0" indent="0" algn="l" defTabSz="457136" rtl="0" eaLnBrk="1" fontAlgn="auto" latinLnBrk="0" hangingPunct="1">
                <a:lnSpc>
                  <a:spcPct val="120000"/>
                </a:lnSpc>
                <a:spcBef>
                  <a:spcPts val="0"/>
                </a:spcBef>
                <a:spcAft>
                  <a:spcPts val="0"/>
                </a:spcAft>
                <a:buClrTx/>
                <a:buSzTx/>
                <a:buFontTx/>
                <a:buNone/>
                <a:tabLst/>
                <a:defRPr/>
              </a:pPr>
              <a:endParaRPr kumimoji="0" lang="en-NZ" sz="1400" b="0" i="0" u="none" strike="noStrike" kern="1200" cap="none" spc="0" normalizeH="0" baseline="0" noProof="0" dirty="0">
                <a:ln>
                  <a:noFill/>
                </a:ln>
                <a:solidFill>
                  <a:prstClr val="black">
                    <a:lumMod val="75000"/>
                    <a:lumOff val="25000"/>
                  </a:prstClr>
                </a:solidFill>
                <a:effectLst/>
                <a:uLnTx/>
                <a:uFillTx/>
                <a:latin typeface="Arial"/>
                <a:ea typeface="+mn-ea"/>
                <a:cs typeface="Arial"/>
              </a:endParaRPr>
            </a:p>
          </p:txBody>
        </p:sp>
      </p:grpSp>
      <p:sp>
        <p:nvSpPr>
          <p:cNvPr id="20" name="Title 2">
            <a:extLst>
              <a:ext uri="{FF2B5EF4-FFF2-40B4-BE49-F238E27FC236}">
                <a16:creationId xmlns:a16="http://schemas.microsoft.com/office/drawing/2014/main" id="{08E2A0B7-B784-412D-B2F2-11B0C0162657}"/>
              </a:ext>
            </a:extLst>
          </p:cNvPr>
          <p:cNvSpPr>
            <a:spLocks noGrp="1"/>
          </p:cNvSpPr>
          <p:nvPr>
            <p:ph type="title"/>
          </p:nvPr>
        </p:nvSpPr>
        <p:spPr>
          <a:xfrm>
            <a:off x="316074" y="297878"/>
            <a:ext cx="5757313" cy="857250"/>
          </a:xfrm>
          <a:prstGeom prst="rect">
            <a:avLst/>
          </a:prstGeom>
        </p:spPr>
        <p:txBody>
          <a:bodyPr/>
          <a:lstStyle/>
          <a:p>
            <a:r>
              <a:rPr lang="en-US" sz="3000" dirty="0"/>
              <a:t>Two kinds of forest</a:t>
            </a:r>
          </a:p>
        </p:txBody>
      </p:sp>
      <p:pic>
        <p:nvPicPr>
          <p:cNvPr id="4" name="Graphic 3" descr="Deciduous tree">
            <a:extLst>
              <a:ext uri="{FF2B5EF4-FFF2-40B4-BE49-F238E27FC236}">
                <a16:creationId xmlns:a16="http://schemas.microsoft.com/office/drawing/2014/main" id="{EC702D33-AE86-4E14-A722-46A5295E3E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0614" y="1320735"/>
            <a:ext cx="1002767" cy="1002767"/>
          </a:xfrm>
          <a:prstGeom prst="rect">
            <a:avLst/>
          </a:prstGeom>
        </p:spPr>
      </p:pic>
      <p:pic>
        <p:nvPicPr>
          <p:cNvPr id="27" name="Graphic 26" descr="Deciduous tree">
            <a:extLst>
              <a:ext uri="{FF2B5EF4-FFF2-40B4-BE49-F238E27FC236}">
                <a16:creationId xmlns:a16="http://schemas.microsoft.com/office/drawing/2014/main" id="{66661E4D-1C0D-462F-BBD7-337397EC3D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74519" y="1441903"/>
            <a:ext cx="877695" cy="877695"/>
          </a:xfrm>
          <a:prstGeom prst="rect">
            <a:avLst/>
          </a:prstGeom>
        </p:spPr>
      </p:pic>
      <p:pic>
        <p:nvPicPr>
          <p:cNvPr id="28" name="Graphic 27" descr="Deciduous tree">
            <a:extLst>
              <a:ext uri="{FF2B5EF4-FFF2-40B4-BE49-F238E27FC236}">
                <a16:creationId xmlns:a16="http://schemas.microsoft.com/office/drawing/2014/main" id="{675896A2-CD0B-4C0C-AD9D-5E5497F2BE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93352" y="1319059"/>
            <a:ext cx="1002767" cy="1002767"/>
          </a:xfrm>
          <a:prstGeom prst="rect">
            <a:avLst/>
          </a:prstGeom>
        </p:spPr>
      </p:pic>
      <p:sp>
        <p:nvSpPr>
          <p:cNvPr id="21" name="Rectangle 20">
            <a:extLst>
              <a:ext uri="{FF2B5EF4-FFF2-40B4-BE49-F238E27FC236}">
                <a16:creationId xmlns:a16="http://schemas.microsoft.com/office/drawing/2014/main" id="{18C8F9E8-1DEB-405F-AED4-A88EE26963BC}"/>
              </a:ext>
            </a:extLst>
          </p:cNvPr>
          <p:cNvSpPr/>
          <p:nvPr/>
        </p:nvSpPr>
        <p:spPr>
          <a:xfrm>
            <a:off x="277774" y="2269344"/>
            <a:ext cx="4198787" cy="2259794"/>
          </a:xfrm>
          <a:prstGeom prst="rect">
            <a:avLst/>
          </a:prstGeom>
          <a:noFill/>
          <a:ln w="28575">
            <a:solidFill>
              <a:srgbClr val="1A352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48" rtl="0" eaLnBrk="1" fontAlgn="auto" latinLnBrk="0" hangingPunct="1">
              <a:lnSpc>
                <a:spcPct val="100000"/>
              </a:lnSpc>
              <a:spcBef>
                <a:spcPts val="0"/>
              </a:spcBef>
              <a:spcAft>
                <a:spcPts val="0"/>
              </a:spcAft>
              <a:buClrTx/>
              <a:buSzTx/>
              <a:buFontTx/>
              <a:buNone/>
              <a:tabLst/>
              <a:defRPr/>
            </a:pPr>
            <a:endParaRPr kumimoji="0" lang="en-NZ"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B909E683-99C1-4C3C-8F03-6210B7680F18}"/>
              </a:ext>
            </a:extLst>
          </p:cNvPr>
          <p:cNvSpPr/>
          <p:nvPr/>
        </p:nvSpPr>
        <p:spPr>
          <a:xfrm>
            <a:off x="-125738" y="778901"/>
            <a:ext cx="8895910" cy="553998"/>
          </a:xfrm>
          <a:prstGeom prst="rect">
            <a:avLst/>
          </a:prstGeom>
        </p:spPr>
        <p:txBody>
          <a:bodyPr wrap="square">
            <a:spAutoFit/>
          </a:bodyPr>
          <a:lstStyle/>
          <a:p>
            <a:pPr marL="457178" marR="0" lvl="0" indent="0" algn="l" defTabSz="457136" rtl="0" eaLnBrk="1" fontAlgn="base" latinLnBrk="0" hangingPunct="1">
              <a:lnSpc>
                <a:spcPct val="100000"/>
              </a:lnSpc>
              <a:spcBef>
                <a:spcPct val="20000"/>
              </a:spcBef>
              <a:spcAft>
                <a:spcPct val="0"/>
              </a:spcAft>
              <a:buClrTx/>
              <a:buSzTx/>
              <a:buFontTx/>
              <a:buNone/>
              <a:tabLst/>
              <a:defRPr/>
            </a:pPr>
            <a:r>
              <a:rPr kumimoji="0" lang="en-NZ" sz="1500" b="1" i="0" u="none" strike="noStrike" kern="1200" cap="none" spc="0" normalizeH="0" baseline="0" noProof="0" dirty="0">
                <a:ln>
                  <a:noFill/>
                </a:ln>
                <a:solidFill>
                  <a:prstClr val="black">
                    <a:lumMod val="75000"/>
                    <a:lumOff val="25000"/>
                  </a:prstClr>
                </a:solidFill>
                <a:effectLst/>
                <a:uLnTx/>
                <a:uFillTx/>
                <a:latin typeface="Arial"/>
                <a:ea typeface="ＭＳ Ｐゴシック" pitchFamily="-112" charset="-128"/>
                <a:cs typeface="+mn-cs"/>
              </a:rPr>
              <a:t>The baseline date for net emissions is </a:t>
            </a:r>
            <a:r>
              <a:rPr kumimoji="0" lang="en-NZ" sz="1500" b="1" i="0" u="none" strike="noStrike" kern="1200" cap="none" spc="0" normalizeH="0" baseline="0" noProof="0" dirty="0">
                <a:ln>
                  <a:noFill/>
                </a:ln>
                <a:solidFill>
                  <a:srgbClr val="FF0000"/>
                </a:solidFill>
                <a:effectLst/>
                <a:uLnTx/>
                <a:uFillTx/>
                <a:latin typeface="Arial"/>
                <a:ea typeface="ＭＳ Ｐゴシック" pitchFamily="-112" charset="-128"/>
                <a:cs typeface="+mn-cs"/>
              </a:rPr>
              <a:t>1 January 1990 </a:t>
            </a:r>
            <a:r>
              <a:rPr kumimoji="0" lang="en-NZ" sz="1500" b="1" i="0" u="none" strike="noStrike" kern="1200" cap="none" spc="0" normalizeH="0" baseline="0" noProof="0" dirty="0">
                <a:ln>
                  <a:noFill/>
                </a:ln>
                <a:solidFill>
                  <a:prstClr val="black">
                    <a:lumMod val="75000"/>
                    <a:lumOff val="25000"/>
                  </a:prstClr>
                </a:solidFill>
                <a:effectLst/>
                <a:uLnTx/>
                <a:uFillTx/>
                <a:latin typeface="Arial"/>
                <a:ea typeface="ＭＳ Ｐゴシック" pitchFamily="-112" charset="-128"/>
                <a:cs typeface="+mn-cs"/>
              </a:rPr>
              <a:t>– agreed in the Kyoto Protocol – this creates two kinds of forest which are treated differently in the ETS.  </a:t>
            </a:r>
          </a:p>
        </p:txBody>
      </p:sp>
      <p:cxnSp>
        <p:nvCxnSpPr>
          <p:cNvPr id="6" name="Straight Connector 5">
            <a:extLst>
              <a:ext uri="{FF2B5EF4-FFF2-40B4-BE49-F238E27FC236}">
                <a16:creationId xmlns:a16="http://schemas.microsoft.com/office/drawing/2014/main" id="{6A26456D-F96A-402E-BC1C-734B5D8A9907}"/>
              </a:ext>
            </a:extLst>
          </p:cNvPr>
          <p:cNvCxnSpPr>
            <a:cxnSpLocks/>
          </p:cNvCxnSpPr>
          <p:nvPr/>
        </p:nvCxnSpPr>
        <p:spPr>
          <a:xfrm>
            <a:off x="4552338" y="1539769"/>
            <a:ext cx="0" cy="2989368"/>
          </a:xfrm>
          <a:prstGeom prst="line">
            <a:avLst/>
          </a:prstGeom>
          <a:ln w="44450">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B589C79D-325C-49A3-BB3D-166FAB9E539B}"/>
              </a:ext>
            </a:extLst>
          </p:cNvPr>
          <p:cNvGrpSpPr/>
          <p:nvPr/>
        </p:nvGrpSpPr>
        <p:grpSpPr>
          <a:xfrm>
            <a:off x="4671055" y="2246544"/>
            <a:ext cx="4408651" cy="1702049"/>
            <a:chOff x="6910689" y="2670306"/>
            <a:chExt cx="1928467" cy="976091"/>
          </a:xfrm>
        </p:grpSpPr>
        <p:sp>
          <p:nvSpPr>
            <p:cNvPr id="22" name="TextBox 21">
              <a:extLst>
                <a:ext uri="{FF2B5EF4-FFF2-40B4-BE49-F238E27FC236}">
                  <a16:creationId xmlns:a16="http://schemas.microsoft.com/office/drawing/2014/main" id="{379CFA29-1230-4E3F-9B24-67B92FD4FF3B}"/>
                </a:ext>
              </a:extLst>
            </p:cNvPr>
            <p:cNvSpPr txBox="1"/>
            <p:nvPr/>
          </p:nvSpPr>
          <p:spPr>
            <a:xfrm>
              <a:off x="7254934" y="2670306"/>
              <a:ext cx="1121486" cy="316485"/>
            </a:xfrm>
            <a:prstGeom prst="rect">
              <a:avLst/>
            </a:prstGeom>
          </p:spPr>
          <p:txBody>
            <a:bodyPr vert="horz" wrap="square" lIns="91440" tIns="45720" rIns="91440" bIns="45720" rtlCol="0" anchor="t" anchorCtr="0">
              <a:noAutofit/>
            </a:bodyPr>
            <a:lstStyle/>
            <a:p>
              <a:pPr marL="0" marR="0" lvl="0" indent="0" algn="ctr" defTabSz="457136" rtl="0" eaLnBrk="1" fontAlgn="auto" latinLnBrk="0" hangingPunct="1">
                <a:lnSpc>
                  <a:spcPct val="120000"/>
                </a:lnSpc>
                <a:spcBef>
                  <a:spcPts val="0"/>
                </a:spcBef>
                <a:spcAft>
                  <a:spcPts val="1200"/>
                </a:spcAft>
                <a:buClrTx/>
                <a:buSzTx/>
                <a:buFontTx/>
                <a:buNone/>
                <a:tabLst/>
                <a:defRPr/>
              </a:pPr>
              <a:r>
                <a:rPr kumimoji="0" lang="en-NZ" sz="1800" b="1" i="0" u="none" strike="noStrike" kern="1200" cap="none" spc="0" normalizeH="0" baseline="0" noProof="0" dirty="0">
                  <a:ln>
                    <a:noFill/>
                  </a:ln>
                  <a:solidFill>
                    <a:srgbClr val="95C11F"/>
                  </a:solidFill>
                  <a:effectLst/>
                  <a:uLnTx/>
                  <a:uFillTx/>
                  <a:latin typeface="Arial"/>
                  <a:ea typeface="+mn-ea"/>
                  <a:cs typeface="Arial"/>
                </a:rPr>
                <a:t>Post-1989</a:t>
              </a:r>
            </a:p>
          </p:txBody>
        </p:sp>
        <p:sp>
          <p:nvSpPr>
            <p:cNvPr id="23" name="TextBox 22">
              <a:extLst>
                <a:ext uri="{FF2B5EF4-FFF2-40B4-BE49-F238E27FC236}">
                  <a16:creationId xmlns:a16="http://schemas.microsoft.com/office/drawing/2014/main" id="{6B0E8C02-6FFB-428A-839C-04B3BA8590AA}"/>
                </a:ext>
              </a:extLst>
            </p:cNvPr>
            <p:cNvSpPr txBox="1"/>
            <p:nvPr/>
          </p:nvSpPr>
          <p:spPr>
            <a:xfrm>
              <a:off x="6910689" y="2807643"/>
              <a:ext cx="1928467" cy="838754"/>
            </a:xfrm>
            <a:prstGeom prst="rect">
              <a:avLst/>
            </a:prstGeom>
          </p:spPr>
          <p:txBody>
            <a:bodyPr vert="horz" wrap="square" lIns="91440" tIns="45720" rIns="91440" bIns="45720" rtlCol="0" anchor="t" anchorCtr="0">
              <a:noAutofit/>
            </a:bodyPr>
            <a:lstStyle/>
            <a:p>
              <a:pPr marL="171446" marR="0" lvl="0" indent="-171446" algn="l" defTabSz="457136"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en-NZ" sz="1200" b="0" i="0" u="none" strike="noStrike" kern="1200" cap="none" spc="0" normalizeH="0" baseline="0" noProof="0" dirty="0">
                  <a:ln>
                    <a:noFill/>
                  </a:ln>
                  <a:solidFill>
                    <a:prstClr val="black">
                      <a:lumMod val="75000"/>
                      <a:lumOff val="25000"/>
                    </a:prstClr>
                  </a:solidFill>
                  <a:effectLst/>
                  <a:uLnTx/>
                  <a:uFillTx/>
                  <a:latin typeface="Arial"/>
                  <a:ea typeface="+mn-ea"/>
                  <a:cs typeface="Arial"/>
                </a:rPr>
                <a:t>Exotic/native forest established after </a:t>
              </a:r>
              <a:r>
                <a:rPr kumimoji="0" lang="en-NZ" sz="1200" b="0" i="0" u="none" strike="noStrike" kern="1200" cap="none" spc="0" normalizeH="0" baseline="0" noProof="0" dirty="0">
                  <a:ln>
                    <a:noFill/>
                  </a:ln>
                  <a:solidFill>
                    <a:srgbClr val="C11216"/>
                  </a:solidFill>
                  <a:effectLst/>
                  <a:uLnTx/>
                  <a:uFillTx/>
                  <a:latin typeface="Arial"/>
                  <a:ea typeface="+mn-ea"/>
                  <a:cs typeface="Arial"/>
                </a:rPr>
                <a:t>31 December 1989 </a:t>
              </a:r>
            </a:p>
            <a:p>
              <a:pPr marL="171446" marR="0" lvl="0" indent="-171446" algn="l" defTabSz="457136"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en-NZ" sz="1200" b="0" i="0" u="none" strike="noStrike" kern="1200" cap="none" spc="0" normalizeH="0" baseline="0" noProof="0" dirty="0">
                  <a:ln>
                    <a:noFill/>
                  </a:ln>
                  <a:solidFill>
                    <a:prstClr val="black">
                      <a:lumMod val="75000"/>
                      <a:lumOff val="25000"/>
                    </a:prstClr>
                  </a:solidFill>
                  <a:effectLst/>
                  <a:uLnTx/>
                  <a:uFillTx/>
                  <a:latin typeface="Arial"/>
                  <a:ea typeface="+mn-ea"/>
                  <a:cs typeface="Arial"/>
                </a:rPr>
                <a:t>Additional carbon storage above the baseline</a:t>
              </a:r>
            </a:p>
            <a:p>
              <a:pPr marL="171446" marR="0" lvl="0" indent="-171446" algn="l" defTabSz="457136"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en-NZ" sz="1200" b="0" i="0" u="none" strike="noStrike" kern="1200" cap="none" spc="0" normalizeH="0" baseline="0" noProof="0" dirty="0">
                  <a:ln>
                    <a:noFill/>
                  </a:ln>
                  <a:solidFill>
                    <a:prstClr val="black">
                      <a:lumMod val="75000"/>
                      <a:lumOff val="25000"/>
                    </a:prstClr>
                  </a:solidFill>
                  <a:effectLst/>
                  <a:uLnTx/>
                  <a:uFillTx/>
                  <a:latin typeface="Arial"/>
                  <a:ea typeface="+mn-ea"/>
                  <a:cs typeface="Arial"/>
                </a:rPr>
                <a:t>Earn units for forest growth</a:t>
              </a:r>
            </a:p>
            <a:p>
              <a:pPr marL="171446" marR="0" lvl="0" indent="-171446" algn="l" defTabSz="457136"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en-NZ" sz="1200" b="0" i="0" u="none" strike="noStrike" kern="1200" cap="none" spc="0" normalizeH="0" baseline="0" noProof="0" dirty="0">
                  <a:ln>
                    <a:noFill/>
                  </a:ln>
                  <a:solidFill>
                    <a:prstClr val="black">
                      <a:lumMod val="75000"/>
                      <a:lumOff val="25000"/>
                    </a:prstClr>
                  </a:solidFill>
                  <a:effectLst/>
                  <a:uLnTx/>
                  <a:uFillTx/>
                  <a:latin typeface="Arial"/>
                  <a:ea typeface="+mn-ea"/>
                  <a:cs typeface="Arial"/>
                </a:rPr>
                <a:t>Obligations if harvested</a:t>
              </a:r>
            </a:p>
            <a:p>
              <a:pPr marL="171446" marR="0" lvl="0" indent="-171446" algn="l" defTabSz="457136"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en-NZ" sz="1200" b="0" i="0" u="none" strike="noStrike" kern="1200" cap="none" spc="0" normalizeH="0" baseline="0" noProof="0" dirty="0">
                  <a:ln>
                    <a:noFill/>
                  </a:ln>
                  <a:solidFill>
                    <a:prstClr val="black">
                      <a:lumMod val="75000"/>
                      <a:lumOff val="25000"/>
                    </a:prstClr>
                  </a:solidFill>
                  <a:effectLst/>
                  <a:uLnTx/>
                  <a:uFillTx/>
                  <a:latin typeface="Arial"/>
                  <a:ea typeface="+mn-ea"/>
                  <a:cs typeface="Arial"/>
                </a:rPr>
                <a:t>Must pay back all units if deforested</a:t>
              </a:r>
            </a:p>
            <a:p>
              <a:pPr marL="171446" marR="0" lvl="0" indent="-171446" algn="l" defTabSz="457136"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en-NZ" sz="1200" b="0" i="0" u="none" strike="noStrike" kern="1200" cap="none" spc="0" normalizeH="0" baseline="0" noProof="0" dirty="0">
                  <a:ln>
                    <a:noFill/>
                  </a:ln>
                  <a:solidFill>
                    <a:prstClr val="black">
                      <a:lumMod val="75000"/>
                      <a:lumOff val="25000"/>
                    </a:prstClr>
                  </a:solidFill>
                  <a:effectLst/>
                  <a:uLnTx/>
                  <a:uFillTx/>
                  <a:latin typeface="Arial"/>
                  <a:ea typeface="+mn-ea"/>
                  <a:cs typeface="Arial"/>
                </a:rPr>
                <a:t>Participation is </a:t>
              </a:r>
              <a:r>
                <a:rPr kumimoji="0" lang="en-NZ" sz="1200" b="0" i="0" u="sng" strike="noStrike" kern="1200" cap="none" spc="0" normalizeH="0" baseline="0" noProof="0" dirty="0">
                  <a:ln>
                    <a:noFill/>
                  </a:ln>
                  <a:solidFill>
                    <a:srgbClr val="C11216">
                      <a:lumMod val="75000"/>
                    </a:srgbClr>
                  </a:solidFill>
                  <a:effectLst/>
                  <a:uLnTx/>
                  <a:uFillTx/>
                  <a:latin typeface="Arial"/>
                  <a:ea typeface="+mn-ea"/>
                  <a:cs typeface="Arial"/>
                </a:rPr>
                <a:t>voluntary</a:t>
              </a:r>
              <a:r>
                <a:rPr kumimoji="0" lang="en-NZ" sz="1200" b="0" i="0" u="none" strike="noStrike" kern="1200" cap="none" spc="0" normalizeH="0" baseline="0" noProof="0" dirty="0">
                  <a:ln>
                    <a:noFill/>
                  </a:ln>
                  <a:solidFill>
                    <a:prstClr val="black">
                      <a:lumMod val="75000"/>
                      <a:lumOff val="25000"/>
                    </a:prstClr>
                  </a:solidFill>
                  <a:effectLst/>
                  <a:uLnTx/>
                  <a:uFillTx/>
                  <a:latin typeface="Arial"/>
                  <a:ea typeface="+mn-ea"/>
                  <a:cs typeface="Arial"/>
                </a:rPr>
                <a:t> – need to register</a:t>
              </a:r>
            </a:p>
          </p:txBody>
        </p:sp>
      </p:grpSp>
      <p:pic>
        <p:nvPicPr>
          <p:cNvPr id="24" name="Graphic 23" descr="Deciduous tree">
            <a:extLst>
              <a:ext uri="{FF2B5EF4-FFF2-40B4-BE49-F238E27FC236}">
                <a16:creationId xmlns:a16="http://schemas.microsoft.com/office/drawing/2014/main" id="{8386929A-636A-4757-A519-DABFBA7C0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59413" y="1332614"/>
            <a:ext cx="1002767" cy="1002767"/>
          </a:xfrm>
          <a:prstGeom prst="rect">
            <a:avLst/>
          </a:prstGeom>
        </p:spPr>
      </p:pic>
      <p:pic>
        <p:nvPicPr>
          <p:cNvPr id="25" name="Graphic 24" descr="Deciduous tree">
            <a:extLst>
              <a:ext uri="{FF2B5EF4-FFF2-40B4-BE49-F238E27FC236}">
                <a16:creationId xmlns:a16="http://schemas.microsoft.com/office/drawing/2014/main" id="{D22042EB-10C7-4E39-89A0-353EA4537E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81455" y="1539769"/>
            <a:ext cx="770641" cy="770641"/>
          </a:xfrm>
          <a:prstGeom prst="rect">
            <a:avLst/>
          </a:prstGeom>
        </p:spPr>
      </p:pic>
      <p:pic>
        <p:nvPicPr>
          <p:cNvPr id="26" name="Graphic 25" descr="Deciduous tree">
            <a:extLst>
              <a:ext uri="{FF2B5EF4-FFF2-40B4-BE49-F238E27FC236}">
                <a16:creationId xmlns:a16="http://schemas.microsoft.com/office/drawing/2014/main" id="{E281BB21-10D6-4297-A80E-A5934DC3CA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29494" y="1789097"/>
            <a:ext cx="511086" cy="511086"/>
          </a:xfrm>
          <a:prstGeom prst="rect">
            <a:avLst/>
          </a:prstGeom>
        </p:spPr>
      </p:pic>
      <p:sp>
        <p:nvSpPr>
          <p:cNvPr id="32" name="Rectangle 31">
            <a:extLst>
              <a:ext uri="{FF2B5EF4-FFF2-40B4-BE49-F238E27FC236}">
                <a16:creationId xmlns:a16="http://schemas.microsoft.com/office/drawing/2014/main" id="{C1602199-4733-492E-A39C-24FE56A2CD39}"/>
              </a:ext>
            </a:extLst>
          </p:cNvPr>
          <p:cNvSpPr/>
          <p:nvPr/>
        </p:nvSpPr>
        <p:spPr>
          <a:xfrm>
            <a:off x="4637204" y="2269343"/>
            <a:ext cx="4198787" cy="2259794"/>
          </a:xfrm>
          <a:prstGeom prst="rect">
            <a:avLst/>
          </a:prstGeom>
          <a:noFill/>
          <a:ln w="28575">
            <a:solidFill>
              <a:srgbClr val="95C11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48" rtl="0" eaLnBrk="1" fontAlgn="auto" latinLnBrk="0" hangingPunct="1">
              <a:lnSpc>
                <a:spcPct val="100000"/>
              </a:lnSpc>
              <a:spcBef>
                <a:spcPts val="0"/>
              </a:spcBef>
              <a:spcAft>
                <a:spcPts val="0"/>
              </a:spcAft>
              <a:buClrTx/>
              <a:buSzTx/>
              <a:buFontTx/>
              <a:buNone/>
              <a:tabLst/>
              <a:defRPr/>
            </a:pPr>
            <a:endParaRPr kumimoji="0" lang="en-NZ"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Oval 1">
            <a:extLst>
              <a:ext uri="{FF2B5EF4-FFF2-40B4-BE49-F238E27FC236}">
                <a16:creationId xmlns:a16="http://schemas.microsoft.com/office/drawing/2014/main" id="{3FE28D3E-BD5A-02B8-40E3-93EF27C00101}"/>
              </a:ext>
            </a:extLst>
          </p:cNvPr>
          <p:cNvSpPr/>
          <p:nvPr/>
        </p:nvSpPr>
        <p:spPr>
          <a:xfrm>
            <a:off x="2177722" y="2465706"/>
            <a:ext cx="1276678" cy="312386"/>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48"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Oval 4">
            <a:extLst>
              <a:ext uri="{FF2B5EF4-FFF2-40B4-BE49-F238E27FC236}">
                <a16:creationId xmlns:a16="http://schemas.microsoft.com/office/drawing/2014/main" id="{B7D58288-A6FE-4982-2078-5861235AFC31}"/>
              </a:ext>
            </a:extLst>
          </p:cNvPr>
          <p:cNvSpPr/>
          <p:nvPr/>
        </p:nvSpPr>
        <p:spPr>
          <a:xfrm>
            <a:off x="1503680" y="2707707"/>
            <a:ext cx="1491055" cy="312386"/>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48"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Oval 6">
            <a:extLst>
              <a:ext uri="{FF2B5EF4-FFF2-40B4-BE49-F238E27FC236}">
                <a16:creationId xmlns:a16="http://schemas.microsoft.com/office/drawing/2014/main" id="{5A1AFBF1-25A2-0787-B0D3-458C38509FF0}"/>
              </a:ext>
            </a:extLst>
          </p:cNvPr>
          <p:cNvSpPr/>
          <p:nvPr/>
        </p:nvSpPr>
        <p:spPr>
          <a:xfrm>
            <a:off x="1457269" y="4237071"/>
            <a:ext cx="2308704" cy="312386"/>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48"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97D1445B-5850-3AD6-FA92-515278F417F6}"/>
              </a:ext>
            </a:extLst>
          </p:cNvPr>
          <p:cNvSpPr/>
          <p:nvPr/>
        </p:nvSpPr>
        <p:spPr>
          <a:xfrm>
            <a:off x="7286547" y="2507700"/>
            <a:ext cx="1556128" cy="312386"/>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48"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Oval 9">
            <a:extLst>
              <a:ext uri="{FF2B5EF4-FFF2-40B4-BE49-F238E27FC236}">
                <a16:creationId xmlns:a16="http://schemas.microsoft.com/office/drawing/2014/main" id="{E23429E6-F3EF-F69F-A66C-1F2E76B61CBA}"/>
              </a:ext>
            </a:extLst>
          </p:cNvPr>
          <p:cNvSpPr/>
          <p:nvPr/>
        </p:nvSpPr>
        <p:spPr>
          <a:xfrm>
            <a:off x="5830234" y="3578663"/>
            <a:ext cx="845477" cy="312386"/>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48"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3067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nodeType="withEffect">
                                  <p:stCondLst>
                                    <p:cond delay="100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childTnLst>
                                </p:cTn>
                              </p:par>
                              <p:par>
                                <p:cTn id="31" presetID="10" presetClass="entr" presetSubtype="0" fill="hold" nodeType="withEffect">
                                  <p:stCondLst>
                                    <p:cond delay="200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2" grpId="0" animBg="1"/>
      <p:bldP spid="2" grpId="0" animBg="1"/>
      <p:bldP spid="5" grpId="0" animBg="1"/>
      <p:bldP spid="7"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085762-C8C6-4DFF-9B36-E95BEBB08987}"/>
              </a:ext>
            </a:extLst>
          </p:cNvPr>
          <p:cNvSpPr>
            <a:spLocks noGrp="1"/>
          </p:cNvSpPr>
          <p:nvPr>
            <p:ph type="body" sz="quarter" idx="10"/>
          </p:nvPr>
        </p:nvSpPr>
        <p:spPr>
          <a:xfrm>
            <a:off x="316076" y="1264508"/>
            <a:ext cx="4736831" cy="1877427"/>
          </a:xfrm>
        </p:spPr>
        <p:txBody>
          <a:bodyPr/>
          <a:lstStyle/>
          <a:p>
            <a:r>
              <a:rPr lang="mi-NZ" dirty="0" err="1"/>
              <a:t>Don’t</a:t>
            </a:r>
            <a:r>
              <a:rPr lang="mi-NZ" dirty="0"/>
              <a:t> </a:t>
            </a:r>
            <a:r>
              <a:rPr lang="mi-NZ" dirty="0" err="1"/>
              <a:t>be</a:t>
            </a:r>
            <a:r>
              <a:rPr lang="mi-NZ" dirty="0"/>
              <a:t> </a:t>
            </a:r>
            <a:r>
              <a:rPr lang="mi-NZ" dirty="0" err="1"/>
              <a:t>afraid</a:t>
            </a:r>
            <a:r>
              <a:rPr lang="mi-NZ" dirty="0"/>
              <a:t> </a:t>
            </a:r>
            <a:r>
              <a:rPr lang="mi-NZ" dirty="0" err="1"/>
              <a:t>of</a:t>
            </a:r>
            <a:r>
              <a:rPr lang="mi-NZ" dirty="0"/>
              <a:t> </a:t>
            </a:r>
            <a:r>
              <a:rPr lang="mi-NZ" dirty="0" err="1"/>
              <a:t>the</a:t>
            </a:r>
            <a:r>
              <a:rPr lang="mi-NZ" dirty="0"/>
              <a:t> ETS</a:t>
            </a:r>
          </a:p>
          <a:p>
            <a:r>
              <a:rPr lang="mi-NZ" dirty="0" err="1"/>
              <a:t>Determine</a:t>
            </a:r>
            <a:r>
              <a:rPr lang="mi-NZ" dirty="0"/>
              <a:t> </a:t>
            </a:r>
            <a:r>
              <a:rPr lang="mi-NZ" dirty="0" err="1"/>
              <a:t>your</a:t>
            </a:r>
            <a:r>
              <a:rPr lang="mi-NZ" dirty="0"/>
              <a:t> </a:t>
            </a:r>
            <a:r>
              <a:rPr lang="mi-NZ" dirty="0" err="1"/>
              <a:t>land</a:t>
            </a:r>
            <a:r>
              <a:rPr lang="mi-NZ" dirty="0"/>
              <a:t> and </a:t>
            </a:r>
            <a:r>
              <a:rPr lang="mi-NZ" dirty="0" err="1"/>
              <a:t>forest</a:t>
            </a:r>
            <a:r>
              <a:rPr lang="mi-NZ" dirty="0"/>
              <a:t> </a:t>
            </a:r>
            <a:r>
              <a:rPr lang="mi-NZ" dirty="0" err="1"/>
              <a:t>types</a:t>
            </a:r>
            <a:endParaRPr lang="mi-NZ" dirty="0"/>
          </a:p>
          <a:p>
            <a:r>
              <a:rPr lang="mi-NZ" dirty="0" err="1"/>
              <a:t>Ask</a:t>
            </a:r>
            <a:r>
              <a:rPr lang="mi-NZ" dirty="0"/>
              <a:t> for </a:t>
            </a:r>
            <a:r>
              <a:rPr lang="mi-NZ" dirty="0" err="1"/>
              <a:t>advice</a:t>
            </a:r>
            <a:endParaRPr lang="mi-NZ" dirty="0"/>
          </a:p>
          <a:p>
            <a:r>
              <a:rPr lang="mi-NZ" dirty="0"/>
              <a:t>Make </a:t>
            </a:r>
            <a:r>
              <a:rPr lang="mi-NZ" dirty="0" err="1"/>
              <a:t>an</a:t>
            </a:r>
            <a:r>
              <a:rPr lang="mi-NZ" dirty="0"/>
              <a:t> </a:t>
            </a:r>
            <a:r>
              <a:rPr lang="mi-NZ" dirty="0" err="1"/>
              <a:t>informed</a:t>
            </a:r>
            <a:r>
              <a:rPr lang="mi-NZ" dirty="0"/>
              <a:t> </a:t>
            </a:r>
            <a:r>
              <a:rPr lang="mi-NZ" dirty="0" err="1"/>
              <a:t>decision</a:t>
            </a:r>
            <a:endParaRPr lang="mi-NZ" dirty="0"/>
          </a:p>
          <a:p>
            <a:endParaRPr lang="en-NZ" dirty="0"/>
          </a:p>
        </p:txBody>
      </p:sp>
      <p:sp>
        <p:nvSpPr>
          <p:cNvPr id="3" name="Title 2">
            <a:extLst>
              <a:ext uri="{FF2B5EF4-FFF2-40B4-BE49-F238E27FC236}">
                <a16:creationId xmlns:a16="http://schemas.microsoft.com/office/drawing/2014/main" id="{C904C6CC-1F4A-4181-AF24-CF11E11D4189}"/>
              </a:ext>
            </a:extLst>
          </p:cNvPr>
          <p:cNvSpPr>
            <a:spLocks noGrp="1"/>
          </p:cNvSpPr>
          <p:nvPr>
            <p:ph type="title"/>
          </p:nvPr>
        </p:nvSpPr>
        <p:spPr/>
        <p:txBody>
          <a:bodyPr/>
          <a:lstStyle/>
          <a:p>
            <a:r>
              <a:rPr lang="en-NZ" dirty="0"/>
              <a:t>Take home message</a:t>
            </a:r>
          </a:p>
        </p:txBody>
      </p:sp>
    </p:spTree>
    <p:extLst>
      <p:ext uri="{BB962C8B-B14F-4D97-AF65-F5344CB8AC3E}">
        <p14:creationId xmlns:p14="http://schemas.microsoft.com/office/powerpoint/2010/main" val="3403478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ree, plant&#10;&#10;Description automatically generated">
            <a:extLst>
              <a:ext uri="{FF2B5EF4-FFF2-40B4-BE49-F238E27FC236}">
                <a16:creationId xmlns:a16="http://schemas.microsoft.com/office/drawing/2014/main" id="{6ED8BB5F-7827-4017-BA97-2F61FFD4DA02}"/>
              </a:ext>
            </a:extLst>
          </p:cNvPr>
          <p:cNvPicPr>
            <a:picLocks noGrp="1" noChangeAspect="1"/>
          </p:cNvPicPr>
          <p:nvPr>
            <p:ph type="pic" sz="quarter" idx="11"/>
          </p:nvPr>
        </p:nvPicPr>
        <p:blipFill>
          <a:blip r:embed="rId3"/>
          <a:srcRect/>
          <a:stretch>
            <a:fillRect/>
          </a:stretch>
        </p:blipFill>
        <p:spPr/>
      </p:pic>
      <p:sp>
        <p:nvSpPr>
          <p:cNvPr id="3" name="Title 2">
            <a:extLst>
              <a:ext uri="{FF2B5EF4-FFF2-40B4-BE49-F238E27FC236}">
                <a16:creationId xmlns:a16="http://schemas.microsoft.com/office/drawing/2014/main" id="{E8987D5A-CB4B-4E17-81C6-145838071A81}"/>
              </a:ext>
            </a:extLst>
          </p:cNvPr>
          <p:cNvSpPr>
            <a:spLocks noGrp="1"/>
          </p:cNvSpPr>
          <p:nvPr>
            <p:ph type="title"/>
          </p:nvPr>
        </p:nvSpPr>
        <p:spPr>
          <a:xfrm>
            <a:off x="-1" y="1504883"/>
            <a:ext cx="5716800" cy="1408618"/>
          </a:xfrm>
        </p:spPr>
        <p:txBody>
          <a:bodyPr/>
          <a:lstStyle/>
          <a:p>
            <a:r>
              <a:rPr lang="en-NZ" dirty="0"/>
              <a:t>Forestry Service Advice</a:t>
            </a:r>
          </a:p>
        </p:txBody>
      </p:sp>
      <p:sp>
        <p:nvSpPr>
          <p:cNvPr id="5" name="Text Placeholder 4">
            <a:extLst>
              <a:ext uri="{FF2B5EF4-FFF2-40B4-BE49-F238E27FC236}">
                <a16:creationId xmlns:a16="http://schemas.microsoft.com/office/drawing/2014/main" id="{26ED5017-6A98-4FF8-8931-7AE3CCE1A4F2}"/>
              </a:ext>
            </a:extLst>
          </p:cNvPr>
          <p:cNvSpPr>
            <a:spLocks noGrp="1"/>
          </p:cNvSpPr>
          <p:nvPr>
            <p:ph type="body" sz="quarter" idx="10"/>
          </p:nvPr>
        </p:nvSpPr>
        <p:spPr>
          <a:xfrm>
            <a:off x="-1" y="2913501"/>
            <a:ext cx="5716800" cy="1531729"/>
          </a:xfrm>
        </p:spPr>
        <p:txBody>
          <a:bodyPr/>
          <a:lstStyle/>
          <a:p>
            <a:r>
              <a:rPr lang="en-NZ" i="1" dirty="0">
                <a:latin typeface="Calibri" panose="020F0502020204030204" pitchFamily="34" charset="0"/>
                <a:cs typeface="Calibri" panose="020F0502020204030204" pitchFamily="34" charset="0"/>
              </a:rPr>
              <a:t>Provide strategic planning and advice to landowners and the sector to maximise the benefits of our forests and support sustainable land use management</a:t>
            </a:r>
          </a:p>
        </p:txBody>
      </p:sp>
    </p:spTree>
    <p:extLst>
      <p:ext uri="{BB962C8B-B14F-4D97-AF65-F5344CB8AC3E}">
        <p14:creationId xmlns:p14="http://schemas.microsoft.com/office/powerpoint/2010/main" val="1400485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316073" y="270392"/>
            <a:ext cx="8363583" cy="613423"/>
          </a:xfrm>
          <a:prstGeom prst="rect">
            <a:avLst/>
          </a:prstGeom>
        </p:spPr>
        <p:txBody>
          <a:bodyPr/>
          <a:lstStyle/>
          <a:p>
            <a:r>
              <a:rPr lang="en-US" sz="3000" dirty="0">
                <a:solidFill>
                  <a:schemeClr val="accent1">
                    <a:lumMod val="75000"/>
                  </a:schemeClr>
                </a:solidFill>
              </a:rPr>
              <a:t>How does the ETS Forestry work?</a:t>
            </a:r>
          </a:p>
        </p:txBody>
      </p:sp>
      <p:pic>
        <p:nvPicPr>
          <p:cNvPr id="2056" name="Picture 8" descr="Star in black of five points shape free vector icons designed by ...">
            <a:extLst>
              <a:ext uri="{FF2B5EF4-FFF2-40B4-BE49-F238E27FC236}">
                <a16:creationId xmlns:a16="http://schemas.microsoft.com/office/drawing/2014/main" id="{15FAA0F3-B7C1-4CB0-B5B7-C65A089E0D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3406" y="2497269"/>
            <a:ext cx="976494" cy="976494"/>
          </a:xfrm>
          <a:prstGeom prst="rect">
            <a:avLst/>
          </a:prstGeom>
          <a:noFill/>
          <a:ln>
            <a:noFill/>
          </a:ln>
          <a:effectLst/>
        </p:spPr>
      </p:pic>
      <p:pic>
        <p:nvPicPr>
          <p:cNvPr id="39" name="Picture 8" descr="Star in black of five points shape free vector icons designed by ...">
            <a:extLst>
              <a:ext uri="{FF2B5EF4-FFF2-40B4-BE49-F238E27FC236}">
                <a16:creationId xmlns:a16="http://schemas.microsoft.com/office/drawing/2014/main" id="{9FD2A2EE-F06D-4FA0-ABDE-16303FB761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4342" y="2877771"/>
            <a:ext cx="599305" cy="599305"/>
          </a:xfrm>
          <a:prstGeom prst="rect">
            <a:avLst/>
          </a:prstGeom>
          <a:noFill/>
          <a:effectLst/>
        </p:spPr>
      </p:pic>
      <p:pic>
        <p:nvPicPr>
          <p:cNvPr id="41" name="Picture 8" descr="Star in black of five points shape free vector icons designed by ...">
            <a:extLst>
              <a:ext uri="{FF2B5EF4-FFF2-40B4-BE49-F238E27FC236}">
                <a16:creationId xmlns:a16="http://schemas.microsoft.com/office/drawing/2014/main" id="{F4E6D0FD-6757-4549-8804-EDD1C01025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8202" y="3191186"/>
            <a:ext cx="270700" cy="2707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6" name="Picture 35" descr="A picture containing text&#10;&#10;Description automatically generated">
            <a:extLst>
              <a:ext uri="{FF2B5EF4-FFF2-40B4-BE49-F238E27FC236}">
                <a16:creationId xmlns:a16="http://schemas.microsoft.com/office/drawing/2014/main" id="{29C612EF-CE02-4DC6-AFEF-782E15B6B9CD}"/>
              </a:ext>
            </a:extLst>
          </p:cNvPr>
          <p:cNvPicPr>
            <a:picLocks noChangeAspect="1"/>
          </p:cNvPicPr>
          <p:nvPr/>
        </p:nvPicPr>
        <p:blipFill>
          <a:blip r:embed="rId5"/>
          <a:stretch>
            <a:fillRect/>
          </a:stretch>
        </p:blipFill>
        <p:spPr>
          <a:xfrm>
            <a:off x="6987325" y="4579150"/>
            <a:ext cx="1853711" cy="532944"/>
          </a:xfrm>
          <a:prstGeom prst="rect">
            <a:avLst/>
          </a:prstGeom>
          <a:solidFill>
            <a:schemeClr val="bg1"/>
          </a:solidFill>
        </p:spPr>
      </p:pic>
      <p:pic>
        <p:nvPicPr>
          <p:cNvPr id="2050" name="Picture 2" descr="CO2 cloud free icon">
            <a:extLst>
              <a:ext uri="{FF2B5EF4-FFF2-40B4-BE49-F238E27FC236}">
                <a16:creationId xmlns:a16="http://schemas.microsoft.com/office/drawing/2014/main" id="{F50C02DB-E5D6-4981-8EC0-E1E39AD1D4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3462" y="1080254"/>
            <a:ext cx="729914" cy="729914"/>
          </a:xfrm>
          <a:prstGeom prst="rect">
            <a:avLst/>
          </a:prstGeom>
          <a:noFill/>
          <a:effectLst>
            <a:outerShdw blurRad="50800" dist="38100" dir="2700000" algn="tl" rotWithShape="0">
              <a:prstClr val="black">
                <a:alpha val="40000"/>
              </a:prstClr>
            </a:outerShdw>
          </a:effectLst>
        </p:spPr>
      </p:pic>
      <p:sp>
        <p:nvSpPr>
          <p:cNvPr id="5" name="Arrow: Down 4">
            <a:extLst>
              <a:ext uri="{FF2B5EF4-FFF2-40B4-BE49-F238E27FC236}">
                <a16:creationId xmlns:a16="http://schemas.microsoft.com/office/drawing/2014/main" id="{FA73327E-ED91-4FAA-8700-B9796957F7FB}"/>
              </a:ext>
            </a:extLst>
          </p:cNvPr>
          <p:cNvSpPr/>
          <p:nvPr/>
        </p:nvSpPr>
        <p:spPr>
          <a:xfrm>
            <a:off x="5799489" y="1747601"/>
            <a:ext cx="166727" cy="255434"/>
          </a:xfrm>
          <a:prstGeom prst="downArrow">
            <a:avLst/>
          </a:prstGeom>
          <a:solidFill>
            <a:schemeClr val="accent5">
              <a:lumMod val="20000"/>
              <a:lumOff val="8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37" name="TextBox 36">
            <a:extLst>
              <a:ext uri="{FF2B5EF4-FFF2-40B4-BE49-F238E27FC236}">
                <a16:creationId xmlns:a16="http://schemas.microsoft.com/office/drawing/2014/main" id="{3BE0D950-8CD8-4CE1-B3F0-EF495644500C}"/>
              </a:ext>
            </a:extLst>
          </p:cNvPr>
          <p:cNvSpPr txBox="1"/>
          <p:nvPr/>
        </p:nvSpPr>
        <p:spPr>
          <a:xfrm>
            <a:off x="1854485" y="3690961"/>
            <a:ext cx="1227867" cy="301318"/>
          </a:xfrm>
          <a:prstGeom prst="rect">
            <a:avLst/>
          </a:prstGeom>
        </p:spPr>
        <p:txBody>
          <a:bodyPr vert="horz" wrap="square" lIns="91440" tIns="45720" rIns="91440" bIns="45720" rtlCol="0" anchor="t" anchorCtr="0">
            <a:noAutofit/>
          </a:bodyPr>
          <a:lstStyle/>
          <a:p>
            <a:pPr algn="ctr" defTabSz="457136">
              <a:lnSpc>
                <a:spcPct val="120000"/>
              </a:lnSpc>
              <a:spcAft>
                <a:spcPts val="1200"/>
              </a:spcAft>
            </a:pPr>
            <a:r>
              <a:rPr lang="en-NZ" b="1" dirty="0">
                <a:solidFill>
                  <a:prstClr val="black"/>
                </a:solidFill>
                <a:latin typeface="Arial"/>
                <a:cs typeface="Arial"/>
              </a:rPr>
              <a:t>Emitters</a:t>
            </a:r>
          </a:p>
        </p:txBody>
      </p:sp>
      <p:pic>
        <p:nvPicPr>
          <p:cNvPr id="43" name="Picture 2" descr="CO2 cloud free icon">
            <a:extLst>
              <a:ext uri="{FF2B5EF4-FFF2-40B4-BE49-F238E27FC236}">
                <a16:creationId xmlns:a16="http://schemas.microsoft.com/office/drawing/2014/main" id="{FD86258E-2539-481A-90BC-24CCD19D21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1858" y="1093013"/>
            <a:ext cx="729914" cy="72991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4" name="Arrow: Down 43">
            <a:extLst>
              <a:ext uri="{FF2B5EF4-FFF2-40B4-BE49-F238E27FC236}">
                <a16:creationId xmlns:a16="http://schemas.microsoft.com/office/drawing/2014/main" id="{C453F4B6-F838-4392-898A-1A7FCCCBE90D}"/>
              </a:ext>
            </a:extLst>
          </p:cNvPr>
          <p:cNvSpPr/>
          <p:nvPr/>
        </p:nvSpPr>
        <p:spPr>
          <a:xfrm flipV="1">
            <a:off x="2374883" y="1708522"/>
            <a:ext cx="166727" cy="228810"/>
          </a:xfrm>
          <a:prstGeom prst="downArrow">
            <a:avLst/>
          </a:prstGeom>
          <a:solidFill>
            <a:schemeClr val="accent5">
              <a:lumMod val="20000"/>
              <a:lumOff val="8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pic>
        <p:nvPicPr>
          <p:cNvPr id="45" name="Picture 8" descr="Image result for factory icon">
            <a:extLst>
              <a:ext uri="{FF2B5EF4-FFF2-40B4-BE49-F238E27FC236}">
                <a16:creationId xmlns:a16="http://schemas.microsoft.com/office/drawing/2014/main" id="{1355AEF5-886E-4CCC-BA1A-001A44081ED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1468" y="2130807"/>
            <a:ext cx="1373900" cy="1389651"/>
          </a:xfrm>
          <a:prstGeom prst="rect">
            <a:avLst/>
          </a:prstGeom>
          <a:noFill/>
          <a:effectLst/>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BB427C5B-BCA1-4EF7-8482-30556028DB15}"/>
              </a:ext>
            </a:extLst>
          </p:cNvPr>
          <p:cNvSpPr txBox="1"/>
          <p:nvPr/>
        </p:nvSpPr>
        <p:spPr>
          <a:xfrm>
            <a:off x="3886670" y="2696743"/>
            <a:ext cx="704825" cy="362056"/>
          </a:xfrm>
          <a:prstGeom prst="rect">
            <a:avLst/>
          </a:prstGeom>
        </p:spPr>
        <p:txBody>
          <a:bodyPr vert="horz" wrap="square" lIns="91440" tIns="45720" rIns="91440" bIns="45720" rtlCol="0" anchor="t" anchorCtr="0">
            <a:noAutofit/>
          </a:bodyPr>
          <a:lstStyle/>
          <a:p>
            <a:pPr defTabSz="457136">
              <a:lnSpc>
                <a:spcPct val="120000"/>
              </a:lnSpc>
              <a:spcAft>
                <a:spcPts val="1200"/>
              </a:spcAft>
            </a:pPr>
            <a:r>
              <a:rPr lang="en-NZ" sz="1600" b="1" dirty="0">
                <a:solidFill>
                  <a:schemeClr val="accent1"/>
                </a:solidFill>
                <a:latin typeface="Arial"/>
                <a:cs typeface="Arial"/>
              </a:rPr>
              <a:t>NZU</a:t>
            </a:r>
          </a:p>
        </p:txBody>
      </p:sp>
      <p:cxnSp>
        <p:nvCxnSpPr>
          <p:cNvPr id="47" name="Straight Arrow Connector 46">
            <a:extLst>
              <a:ext uri="{FF2B5EF4-FFF2-40B4-BE49-F238E27FC236}">
                <a16:creationId xmlns:a16="http://schemas.microsoft.com/office/drawing/2014/main" id="{C574603B-C4D7-4B37-A695-C16C73B3FE8A}"/>
              </a:ext>
            </a:extLst>
          </p:cNvPr>
          <p:cNvCxnSpPr>
            <a:cxnSpLocks/>
          </p:cNvCxnSpPr>
          <p:nvPr/>
        </p:nvCxnSpPr>
        <p:spPr>
          <a:xfrm flipH="1">
            <a:off x="3810080" y="3014609"/>
            <a:ext cx="720000" cy="0"/>
          </a:xfrm>
          <a:prstGeom prst="straightConnector1">
            <a:avLst/>
          </a:prstGeom>
          <a:ln w="38100">
            <a:solidFill>
              <a:srgbClr val="4FA069"/>
            </a:solidFill>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4F11376F-E1CF-4D26-AE40-463F086B3D43}"/>
              </a:ext>
            </a:extLst>
          </p:cNvPr>
          <p:cNvCxnSpPr>
            <a:cxnSpLocks/>
          </p:cNvCxnSpPr>
          <p:nvPr/>
        </p:nvCxnSpPr>
        <p:spPr>
          <a:xfrm flipV="1">
            <a:off x="3824320" y="3210795"/>
            <a:ext cx="690585" cy="13528"/>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916E49DD-35F1-4271-AE21-870BCAFC6873}"/>
              </a:ext>
            </a:extLst>
          </p:cNvPr>
          <p:cNvSpPr txBox="1"/>
          <p:nvPr/>
        </p:nvSpPr>
        <p:spPr>
          <a:xfrm>
            <a:off x="3839713" y="3224323"/>
            <a:ext cx="599305" cy="222622"/>
          </a:xfrm>
          <a:prstGeom prst="rect">
            <a:avLst/>
          </a:prstGeom>
        </p:spPr>
        <p:txBody>
          <a:bodyPr vert="horz" wrap="square" lIns="91440" tIns="45720" rIns="91440" bIns="45720" rtlCol="0" anchor="t" anchorCtr="0">
            <a:noAutofit/>
          </a:bodyPr>
          <a:lstStyle/>
          <a:p>
            <a:pPr algn="ctr" defTabSz="457136">
              <a:lnSpc>
                <a:spcPct val="120000"/>
              </a:lnSpc>
              <a:spcAft>
                <a:spcPts val="1200"/>
              </a:spcAft>
            </a:pPr>
            <a:r>
              <a:rPr lang="en-NZ" sz="1600" b="1" dirty="0">
                <a:solidFill>
                  <a:schemeClr val="accent1"/>
                </a:solidFill>
                <a:latin typeface="Arial"/>
                <a:cs typeface="Arial"/>
              </a:rPr>
              <a:t>$</a:t>
            </a:r>
            <a:r>
              <a:rPr lang="en-NZ" sz="1400" b="1" dirty="0">
                <a:solidFill>
                  <a:prstClr val="black"/>
                </a:solidFill>
                <a:latin typeface="Arial"/>
                <a:cs typeface="Arial"/>
              </a:rPr>
              <a:t> </a:t>
            </a:r>
          </a:p>
        </p:txBody>
      </p:sp>
      <p:sp>
        <p:nvSpPr>
          <p:cNvPr id="50" name="TextBox 49">
            <a:extLst>
              <a:ext uri="{FF2B5EF4-FFF2-40B4-BE49-F238E27FC236}">
                <a16:creationId xmlns:a16="http://schemas.microsoft.com/office/drawing/2014/main" id="{B831C90C-C454-4565-A4EA-532F664411B0}"/>
              </a:ext>
            </a:extLst>
          </p:cNvPr>
          <p:cNvSpPr txBox="1"/>
          <p:nvPr/>
        </p:nvSpPr>
        <p:spPr>
          <a:xfrm>
            <a:off x="5168503" y="3653871"/>
            <a:ext cx="1428697" cy="193607"/>
          </a:xfrm>
          <a:prstGeom prst="rect">
            <a:avLst/>
          </a:prstGeom>
        </p:spPr>
        <p:txBody>
          <a:bodyPr vert="horz" wrap="square" lIns="91440" tIns="45720" rIns="91440" bIns="45720" rtlCol="0" anchor="t" anchorCtr="0">
            <a:noAutofit/>
          </a:bodyPr>
          <a:lstStyle/>
          <a:p>
            <a:pPr algn="ctr" defTabSz="457136">
              <a:lnSpc>
                <a:spcPct val="120000"/>
              </a:lnSpc>
              <a:spcAft>
                <a:spcPts val="1200"/>
              </a:spcAft>
            </a:pPr>
            <a:r>
              <a:rPr lang="en-NZ" b="1" dirty="0">
                <a:solidFill>
                  <a:prstClr val="black"/>
                </a:solidFill>
                <a:latin typeface="Arial"/>
                <a:cs typeface="Arial"/>
              </a:rPr>
              <a:t>Sequesters</a:t>
            </a:r>
          </a:p>
        </p:txBody>
      </p:sp>
      <p:sp>
        <p:nvSpPr>
          <p:cNvPr id="51" name="TextBox 50">
            <a:extLst>
              <a:ext uri="{FF2B5EF4-FFF2-40B4-BE49-F238E27FC236}">
                <a16:creationId xmlns:a16="http://schemas.microsoft.com/office/drawing/2014/main" id="{ED648F38-1F63-4CCB-AC21-794EE3A652C7}"/>
              </a:ext>
            </a:extLst>
          </p:cNvPr>
          <p:cNvSpPr txBox="1"/>
          <p:nvPr/>
        </p:nvSpPr>
        <p:spPr>
          <a:xfrm>
            <a:off x="3798880" y="3224323"/>
            <a:ext cx="599305" cy="222622"/>
          </a:xfrm>
          <a:prstGeom prst="rect">
            <a:avLst/>
          </a:prstGeom>
        </p:spPr>
        <p:txBody>
          <a:bodyPr vert="horz" wrap="square" lIns="91440" tIns="45720" rIns="91440" bIns="45720" rtlCol="0" anchor="t" anchorCtr="0">
            <a:noAutofit/>
          </a:bodyPr>
          <a:lstStyle/>
          <a:p>
            <a:pPr algn="ctr" defTabSz="457136">
              <a:lnSpc>
                <a:spcPct val="120000"/>
              </a:lnSpc>
              <a:spcAft>
                <a:spcPts val="1200"/>
              </a:spcAft>
            </a:pPr>
            <a:r>
              <a:rPr lang="en-NZ" sz="1600" b="1" dirty="0">
                <a:solidFill>
                  <a:schemeClr val="accent1"/>
                </a:solidFill>
                <a:latin typeface="Arial"/>
                <a:cs typeface="Arial"/>
              </a:rPr>
              <a:t>$85 </a:t>
            </a:r>
          </a:p>
        </p:txBody>
      </p:sp>
      <p:sp>
        <p:nvSpPr>
          <p:cNvPr id="8" name="TextBox 7">
            <a:extLst>
              <a:ext uri="{FF2B5EF4-FFF2-40B4-BE49-F238E27FC236}">
                <a16:creationId xmlns:a16="http://schemas.microsoft.com/office/drawing/2014/main" id="{C3C04AEE-6931-437A-B95F-0D6511D10748}"/>
              </a:ext>
            </a:extLst>
          </p:cNvPr>
          <p:cNvSpPr txBox="1"/>
          <p:nvPr/>
        </p:nvSpPr>
        <p:spPr>
          <a:xfrm>
            <a:off x="4122420" y="3058799"/>
            <a:ext cx="914400" cy="914400"/>
          </a:xfrm>
          <a:prstGeom prst="rect">
            <a:avLst/>
          </a:prstGeom>
        </p:spPr>
        <p:txBody>
          <a:bodyPr vert="horz" wrap="none" lIns="91440" tIns="45720" rIns="91440" bIns="45720" rtlCol="0" anchor="t" anchorCtr="0">
            <a:noAutofit/>
          </a:bodyPr>
          <a:lstStyle/>
          <a:p>
            <a:pPr algn="l">
              <a:lnSpc>
                <a:spcPct val="120000"/>
              </a:lnSpc>
              <a:spcAft>
                <a:spcPts val="1200"/>
              </a:spcAft>
            </a:pPr>
            <a:endParaRPr lang="en-NZ" sz="1400" dirty="0">
              <a:solidFill>
                <a:srgbClr val="095F72"/>
              </a:solidFill>
              <a:latin typeface="Arial"/>
              <a:cs typeface="Arial"/>
            </a:endParaRPr>
          </a:p>
        </p:txBody>
      </p:sp>
      <p:sp>
        <p:nvSpPr>
          <p:cNvPr id="2" name="TextBox 1">
            <a:extLst>
              <a:ext uri="{FF2B5EF4-FFF2-40B4-BE49-F238E27FC236}">
                <a16:creationId xmlns:a16="http://schemas.microsoft.com/office/drawing/2014/main" id="{EF346705-EC9A-B9D5-3B17-0BCDFB510563}"/>
              </a:ext>
            </a:extLst>
          </p:cNvPr>
          <p:cNvSpPr txBox="1"/>
          <p:nvPr/>
        </p:nvSpPr>
        <p:spPr>
          <a:xfrm>
            <a:off x="3836146" y="3237851"/>
            <a:ext cx="599305" cy="222622"/>
          </a:xfrm>
          <a:prstGeom prst="rect">
            <a:avLst/>
          </a:prstGeom>
        </p:spPr>
        <p:txBody>
          <a:bodyPr vert="horz" wrap="square" lIns="91440" tIns="45720" rIns="91440" bIns="45720" rtlCol="0" anchor="t" anchorCtr="0">
            <a:noAutofit/>
          </a:bodyPr>
          <a:lstStyle/>
          <a:p>
            <a:pPr algn="ctr" defTabSz="457136">
              <a:lnSpc>
                <a:spcPct val="120000"/>
              </a:lnSpc>
              <a:spcAft>
                <a:spcPts val="1200"/>
              </a:spcAft>
            </a:pPr>
            <a:r>
              <a:rPr lang="en-NZ" sz="1600" b="1" dirty="0">
                <a:solidFill>
                  <a:schemeClr val="accent1"/>
                </a:solidFill>
                <a:latin typeface="Arial"/>
                <a:cs typeface="Arial"/>
              </a:rPr>
              <a:t>$61 </a:t>
            </a:r>
          </a:p>
        </p:txBody>
      </p:sp>
    </p:spTree>
    <p:extLst>
      <p:ext uri="{BB962C8B-B14F-4D97-AF65-F5344CB8AC3E}">
        <p14:creationId xmlns:p14="http://schemas.microsoft.com/office/powerpoint/2010/main" val="2142241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10" presetClass="entr" presetSubtype="0" fill="hold" nodeType="withEffect">
                                  <p:stCondLst>
                                    <p:cond delay="0"/>
                                  </p:stCondLst>
                                  <p:childTnLst>
                                    <p:set>
                                      <p:cBhvr>
                                        <p:cTn id="30" dur="1" fill="hold">
                                          <p:stCondLst>
                                            <p:cond delay="0"/>
                                          </p:stCondLst>
                                        </p:cTn>
                                        <p:tgtEl>
                                          <p:spTgt spid="2056"/>
                                        </p:tgtEl>
                                        <p:attrNameLst>
                                          <p:attrName>style.visibility</p:attrName>
                                        </p:attrNameLst>
                                      </p:cBhvr>
                                      <p:to>
                                        <p:strVal val="visible"/>
                                      </p:to>
                                    </p:set>
                                    <p:animEffect transition="in" filter="fade">
                                      <p:cBhvr>
                                        <p:cTn id="31" dur="500"/>
                                        <p:tgtEl>
                                          <p:spTgt spid="205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49"/>
                                        </p:tgtEl>
                                        <p:attrNameLst>
                                          <p:attrName>style.visibility</p:attrName>
                                        </p:attrNameLst>
                                      </p:cBhvr>
                                      <p:to>
                                        <p:strVal val="hidden"/>
                                      </p:to>
                                    </p:set>
                                  </p:childTnLst>
                                </p:cTn>
                              </p:par>
                            </p:childTnLst>
                          </p:cTn>
                        </p:par>
                        <p:par>
                          <p:cTn id="51" fill="hold">
                            <p:stCondLst>
                              <p:cond delay="0"/>
                            </p:stCondLst>
                            <p:childTnLst>
                              <p:par>
                                <p:cTn id="52" presetID="1" presetClass="entr" presetSubtype="0" fill="hold" grpId="0" nodeType="afterEffect">
                                  <p:stCondLst>
                                    <p:cond delay="0"/>
                                  </p:stCondLst>
                                  <p:childTnLst>
                                    <p:set>
                                      <p:cBhvr>
                                        <p:cTn id="53" dur="1" fill="hold">
                                          <p:stCondLst>
                                            <p:cond delay="0"/>
                                          </p:stCondLst>
                                        </p:cTn>
                                        <p:tgtEl>
                                          <p:spTgt spid="5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51"/>
                                        </p:tgtEl>
                                        <p:attrNameLst>
                                          <p:attrName>style.visibility</p:attrName>
                                        </p:attrNameLst>
                                      </p:cBhvr>
                                      <p:to>
                                        <p:strVal val="hidden"/>
                                      </p:to>
                                    </p:set>
                                  </p:childTnLst>
                                </p:cTn>
                              </p:par>
                            </p:childTnLst>
                          </p:cTn>
                        </p:par>
                        <p:par>
                          <p:cTn id="58" fill="hold">
                            <p:stCondLst>
                              <p:cond delay="0"/>
                            </p:stCondLst>
                            <p:childTnLst>
                              <p:par>
                                <p:cTn id="59" presetID="1" presetClass="entr" presetSubtype="0" fill="hold" grpId="0" nodeType="afterEffect">
                                  <p:stCondLst>
                                    <p:cond delay="0"/>
                                  </p:stCondLst>
                                  <p:childTnLst>
                                    <p:set>
                                      <p:cBhvr>
                                        <p:cTn id="6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7" grpId="0"/>
      <p:bldP spid="44" grpId="0" animBg="1"/>
      <p:bldP spid="46" grpId="0"/>
      <p:bldP spid="49" grpId="0"/>
      <p:bldP spid="49" grpId="1"/>
      <p:bldP spid="50" grpId="0"/>
      <p:bldP spid="51" grpId="0"/>
      <p:bldP spid="51" grpId="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44219" y="-150338"/>
            <a:ext cx="8363583" cy="613423"/>
          </a:xfrm>
          <a:prstGeom prst="rect">
            <a:avLst/>
          </a:prstGeom>
        </p:spPr>
        <p:txBody>
          <a:bodyPr>
            <a:normAutofit/>
          </a:bodyPr>
          <a:lstStyle/>
          <a:p>
            <a:r>
              <a:rPr lang="en-US" sz="3000" dirty="0">
                <a:solidFill>
                  <a:schemeClr val="accent5">
                    <a:lumMod val="75000"/>
                  </a:schemeClr>
                </a:solidFill>
              </a:rPr>
              <a:t>Exotic Forest historic rate of planting</a:t>
            </a:r>
          </a:p>
        </p:txBody>
      </p:sp>
      <p:graphicFrame>
        <p:nvGraphicFramePr>
          <p:cNvPr id="37" name="Chart 36">
            <a:extLst>
              <a:ext uri="{FF2B5EF4-FFF2-40B4-BE49-F238E27FC236}">
                <a16:creationId xmlns:a16="http://schemas.microsoft.com/office/drawing/2014/main" id="{F1B37F9E-1BB9-47F1-8F02-BB295FF28D76}"/>
              </a:ext>
            </a:extLst>
          </p:cNvPr>
          <p:cNvGraphicFramePr>
            <a:graphicFrameLocks/>
          </p:cNvGraphicFramePr>
          <p:nvPr>
            <p:extLst>
              <p:ext uri="{D42A27DB-BD31-4B8C-83A1-F6EECF244321}">
                <p14:modId xmlns:p14="http://schemas.microsoft.com/office/powerpoint/2010/main" val="3400146545"/>
              </p:ext>
            </p:extLst>
          </p:nvPr>
        </p:nvGraphicFramePr>
        <p:xfrm>
          <a:off x="828358" y="1037314"/>
          <a:ext cx="7062415" cy="3313392"/>
        </p:xfrm>
        <a:graphic>
          <a:graphicData uri="http://schemas.openxmlformats.org/drawingml/2006/chart">
            <c:chart xmlns:c="http://schemas.openxmlformats.org/drawingml/2006/chart" xmlns:r="http://schemas.openxmlformats.org/officeDocument/2006/relationships" r:id="rId3"/>
          </a:graphicData>
        </a:graphic>
      </p:graphicFrame>
      <p:sp>
        <p:nvSpPr>
          <p:cNvPr id="42" name="TextBox 41">
            <a:extLst>
              <a:ext uri="{FF2B5EF4-FFF2-40B4-BE49-F238E27FC236}">
                <a16:creationId xmlns:a16="http://schemas.microsoft.com/office/drawing/2014/main" id="{CCFA5888-B13B-455E-9B6A-D8B0D1D61F07}"/>
              </a:ext>
            </a:extLst>
          </p:cNvPr>
          <p:cNvSpPr txBox="1"/>
          <p:nvPr/>
        </p:nvSpPr>
        <p:spPr>
          <a:xfrm>
            <a:off x="1706799" y="2405328"/>
            <a:ext cx="729081" cy="334835"/>
          </a:xfrm>
          <a:prstGeom prst="rect">
            <a:avLst/>
          </a:prstGeom>
          <a:noFill/>
        </p:spPr>
        <p:txBody>
          <a:bodyPr wrap="square" rtlCol="0">
            <a:spAutoFit/>
          </a:bodyPr>
          <a:lstStyle/>
          <a:p>
            <a:pPr algn="ctr" defTabSz="257175"/>
            <a:r>
              <a:rPr lang="en-NZ" sz="788" b="1" dirty="0">
                <a:solidFill>
                  <a:prstClr val="black"/>
                </a:solidFill>
                <a:latin typeface="Calibri" panose="020F0502020204030204"/>
              </a:rPr>
              <a:t>First planting boom</a:t>
            </a:r>
          </a:p>
        </p:txBody>
      </p:sp>
      <p:sp>
        <p:nvSpPr>
          <p:cNvPr id="43" name="TextBox 42">
            <a:extLst>
              <a:ext uri="{FF2B5EF4-FFF2-40B4-BE49-F238E27FC236}">
                <a16:creationId xmlns:a16="http://schemas.microsoft.com/office/drawing/2014/main" id="{64D07F6E-5EC6-476F-8121-76A3BAC5A8C0}"/>
              </a:ext>
            </a:extLst>
          </p:cNvPr>
          <p:cNvSpPr txBox="1"/>
          <p:nvPr/>
        </p:nvSpPr>
        <p:spPr>
          <a:xfrm>
            <a:off x="4890723" y="1907606"/>
            <a:ext cx="769586" cy="456087"/>
          </a:xfrm>
          <a:prstGeom prst="rect">
            <a:avLst/>
          </a:prstGeom>
          <a:noFill/>
        </p:spPr>
        <p:txBody>
          <a:bodyPr wrap="square" rtlCol="0">
            <a:spAutoFit/>
          </a:bodyPr>
          <a:lstStyle/>
          <a:p>
            <a:pPr algn="ctr" defTabSz="257175"/>
            <a:r>
              <a:rPr lang="en-NZ" sz="788" b="1" dirty="0">
                <a:solidFill>
                  <a:prstClr val="black"/>
                </a:solidFill>
                <a:latin typeface="Calibri" panose="020F0502020204030204"/>
              </a:rPr>
              <a:t>Second planting  boom</a:t>
            </a:r>
          </a:p>
        </p:txBody>
      </p:sp>
      <p:sp>
        <p:nvSpPr>
          <p:cNvPr id="44" name="TextBox 43">
            <a:extLst>
              <a:ext uri="{FF2B5EF4-FFF2-40B4-BE49-F238E27FC236}">
                <a16:creationId xmlns:a16="http://schemas.microsoft.com/office/drawing/2014/main" id="{1D6F3C48-73E4-4441-BF5B-8723488C6322}"/>
              </a:ext>
            </a:extLst>
          </p:cNvPr>
          <p:cNvSpPr txBox="1"/>
          <p:nvPr/>
        </p:nvSpPr>
        <p:spPr>
          <a:xfrm>
            <a:off x="5793894" y="748857"/>
            <a:ext cx="891099" cy="334835"/>
          </a:xfrm>
          <a:prstGeom prst="rect">
            <a:avLst/>
          </a:prstGeom>
          <a:noFill/>
        </p:spPr>
        <p:txBody>
          <a:bodyPr wrap="square" rtlCol="0">
            <a:spAutoFit/>
          </a:bodyPr>
          <a:lstStyle/>
          <a:p>
            <a:pPr algn="ctr" defTabSz="257175"/>
            <a:r>
              <a:rPr lang="en-NZ" sz="788" b="1" dirty="0">
                <a:solidFill>
                  <a:prstClr val="black"/>
                </a:solidFill>
                <a:latin typeface="Calibri" panose="020F0502020204030204"/>
              </a:rPr>
              <a:t>Third planting boom</a:t>
            </a:r>
          </a:p>
        </p:txBody>
      </p:sp>
      <p:sp>
        <p:nvSpPr>
          <p:cNvPr id="45" name="TextBox 44">
            <a:extLst>
              <a:ext uri="{FF2B5EF4-FFF2-40B4-BE49-F238E27FC236}">
                <a16:creationId xmlns:a16="http://schemas.microsoft.com/office/drawing/2014/main" id="{42025505-3273-4950-B032-633BD42C43BA}"/>
              </a:ext>
            </a:extLst>
          </p:cNvPr>
          <p:cNvSpPr txBox="1"/>
          <p:nvPr/>
        </p:nvSpPr>
        <p:spPr>
          <a:xfrm>
            <a:off x="1036189" y="4391119"/>
            <a:ext cx="3303710" cy="196208"/>
          </a:xfrm>
          <a:prstGeom prst="rect">
            <a:avLst/>
          </a:prstGeom>
          <a:noFill/>
        </p:spPr>
        <p:txBody>
          <a:bodyPr wrap="square" rtlCol="0">
            <a:spAutoFit/>
          </a:bodyPr>
          <a:lstStyle/>
          <a:p>
            <a:pPr defTabSz="257175"/>
            <a:r>
              <a:rPr lang="en-NZ" sz="675" dirty="0">
                <a:solidFill>
                  <a:prstClr val="black"/>
                </a:solidFill>
                <a:latin typeface="Calibri" panose="020F0502020204030204"/>
              </a:rPr>
              <a:t>Data from the 2016 National Exotic Forest Description</a:t>
            </a:r>
          </a:p>
        </p:txBody>
      </p:sp>
      <p:sp>
        <p:nvSpPr>
          <p:cNvPr id="46" name="Oval 45">
            <a:extLst>
              <a:ext uri="{FF2B5EF4-FFF2-40B4-BE49-F238E27FC236}">
                <a16:creationId xmlns:a16="http://schemas.microsoft.com/office/drawing/2014/main" id="{4AE0B7A6-C41A-480D-9042-BB6ED1111EF7}"/>
              </a:ext>
            </a:extLst>
          </p:cNvPr>
          <p:cNvSpPr/>
          <p:nvPr/>
        </p:nvSpPr>
        <p:spPr>
          <a:xfrm>
            <a:off x="4720191" y="2321235"/>
            <a:ext cx="1063764" cy="7793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NZ" sz="1350">
              <a:solidFill>
                <a:srgbClr val="FFFFFF"/>
              </a:solidFill>
              <a:latin typeface="Calibri" panose="020F0502020204030204"/>
            </a:endParaRPr>
          </a:p>
        </p:txBody>
      </p:sp>
      <p:sp>
        <p:nvSpPr>
          <p:cNvPr id="47" name="Oval 46">
            <a:extLst>
              <a:ext uri="{FF2B5EF4-FFF2-40B4-BE49-F238E27FC236}">
                <a16:creationId xmlns:a16="http://schemas.microsoft.com/office/drawing/2014/main" id="{9873D038-FAB6-40BE-B8B2-1BEB36795449}"/>
              </a:ext>
            </a:extLst>
          </p:cNvPr>
          <p:cNvSpPr/>
          <p:nvPr/>
        </p:nvSpPr>
        <p:spPr>
          <a:xfrm>
            <a:off x="5793894" y="1142545"/>
            <a:ext cx="891099" cy="7977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NZ" sz="1350">
              <a:solidFill>
                <a:srgbClr val="FFFFFF"/>
              </a:solidFill>
              <a:latin typeface="Calibri" panose="020F0502020204030204"/>
            </a:endParaRPr>
          </a:p>
        </p:txBody>
      </p:sp>
      <p:cxnSp>
        <p:nvCxnSpPr>
          <p:cNvPr id="48" name="Straight Connector 47">
            <a:extLst>
              <a:ext uri="{FF2B5EF4-FFF2-40B4-BE49-F238E27FC236}">
                <a16:creationId xmlns:a16="http://schemas.microsoft.com/office/drawing/2014/main" id="{1856C39F-0E7D-4C36-BD9B-56FD2230AFE4}"/>
              </a:ext>
            </a:extLst>
          </p:cNvPr>
          <p:cNvCxnSpPr/>
          <p:nvPr/>
        </p:nvCxnSpPr>
        <p:spPr>
          <a:xfrm flipH="1">
            <a:off x="5982666" y="1942064"/>
            <a:ext cx="4823" cy="2058891"/>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8558BADC-F436-4D35-8283-8DCF867338E2}"/>
              </a:ext>
            </a:extLst>
          </p:cNvPr>
          <p:cNvSpPr/>
          <p:nvPr/>
        </p:nvSpPr>
        <p:spPr>
          <a:xfrm>
            <a:off x="1796945" y="2710917"/>
            <a:ext cx="891099" cy="9072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NZ" sz="1350">
              <a:solidFill>
                <a:srgbClr val="FFFFFF"/>
              </a:solidFill>
              <a:latin typeface="Calibri" panose="020F0502020204030204"/>
            </a:endParaRPr>
          </a:p>
        </p:txBody>
      </p:sp>
      <p:cxnSp>
        <p:nvCxnSpPr>
          <p:cNvPr id="50" name="Straight Arrow Connector 49">
            <a:extLst>
              <a:ext uri="{FF2B5EF4-FFF2-40B4-BE49-F238E27FC236}">
                <a16:creationId xmlns:a16="http://schemas.microsoft.com/office/drawing/2014/main" id="{EB3C3C61-B2AB-48AB-85DC-C0986ADC61C2}"/>
              </a:ext>
            </a:extLst>
          </p:cNvPr>
          <p:cNvCxnSpPr>
            <a:cxnSpLocks/>
          </p:cNvCxnSpPr>
          <p:nvPr/>
        </p:nvCxnSpPr>
        <p:spPr>
          <a:xfrm flipV="1">
            <a:off x="7604192" y="3756588"/>
            <a:ext cx="199707" cy="188609"/>
          </a:xfrm>
          <a:prstGeom prst="straightConnector1">
            <a:avLst/>
          </a:prstGeom>
          <a:ln w="50800">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E4D468B-AFF4-459F-8A47-EF3590AD2E84}"/>
              </a:ext>
            </a:extLst>
          </p:cNvPr>
          <p:cNvCxnSpPr>
            <a:cxnSpLocks/>
          </p:cNvCxnSpPr>
          <p:nvPr/>
        </p:nvCxnSpPr>
        <p:spPr>
          <a:xfrm flipV="1">
            <a:off x="7787604" y="3703699"/>
            <a:ext cx="83245" cy="52890"/>
          </a:xfrm>
          <a:prstGeom prst="straightConnector1">
            <a:avLst/>
          </a:prstGeom>
          <a:ln w="50800">
            <a:solidFill>
              <a:srgbClr val="00B050"/>
            </a:solidFill>
            <a:tailEnd type="none"/>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FDD8EFC3-9C37-4D99-85D8-21A756191928}"/>
              </a:ext>
            </a:extLst>
          </p:cNvPr>
          <p:cNvSpPr/>
          <p:nvPr/>
        </p:nvSpPr>
        <p:spPr>
          <a:xfrm>
            <a:off x="8077650" y="1750013"/>
            <a:ext cx="477503" cy="9609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NZ" sz="1350">
              <a:solidFill>
                <a:srgbClr val="FFFFFF"/>
              </a:solidFill>
              <a:latin typeface="Calibri" panose="020F0502020204030204"/>
            </a:endParaRPr>
          </a:p>
        </p:txBody>
      </p:sp>
      <p:pic>
        <p:nvPicPr>
          <p:cNvPr id="15" name="Picture 14" descr="A picture containing text&#10;&#10;Description automatically generated">
            <a:extLst>
              <a:ext uri="{FF2B5EF4-FFF2-40B4-BE49-F238E27FC236}">
                <a16:creationId xmlns:a16="http://schemas.microsoft.com/office/drawing/2014/main" id="{FD0F41D9-3893-4F9A-9F5C-A30F14EFF18A}"/>
              </a:ext>
            </a:extLst>
          </p:cNvPr>
          <p:cNvPicPr>
            <a:picLocks noChangeAspect="1"/>
          </p:cNvPicPr>
          <p:nvPr/>
        </p:nvPicPr>
        <p:blipFill>
          <a:blip r:embed="rId4"/>
          <a:stretch>
            <a:fillRect/>
          </a:stretch>
        </p:blipFill>
        <p:spPr>
          <a:xfrm>
            <a:off x="6987325" y="4579150"/>
            <a:ext cx="1853711" cy="532944"/>
          </a:xfrm>
          <a:prstGeom prst="rect">
            <a:avLst/>
          </a:prstGeom>
          <a:solidFill>
            <a:schemeClr val="bg1"/>
          </a:solidFill>
        </p:spPr>
      </p:pic>
      <p:cxnSp>
        <p:nvCxnSpPr>
          <p:cNvPr id="16" name="Straight Arrow Connector 15">
            <a:extLst>
              <a:ext uri="{FF2B5EF4-FFF2-40B4-BE49-F238E27FC236}">
                <a16:creationId xmlns:a16="http://schemas.microsoft.com/office/drawing/2014/main" id="{58BE44E7-330F-413B-9682-E4C8E913D705}"/>
              </a:ext>
            </a:extLst>
          </p:cNvPr>
          <p:cNvCxnSpPr>
            <a:cxnSpLocks/>
          </p:cNvCxnSpPr>
          <p:nvPr/>
        </p:nvCxnSpPr>
        <p:spPr>
          <a:xfrm flipV="1">
            <a:off x="7899099" y="3200128"/>
            <a:ext cx="178701" cy="494770"/>
          </a:xfrm>
          <a:prstGeom prst="straightConnector1">
            <a:avLst/>
          </a:prstGeom>
          <a:ln w="50800">
            <a:solidFill>
              <a:srgbClr val="00B050"/>
            </a:solidFill>
            <a:tailEnd type="non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4B99A00-34BB-42F0-814D-498F9C320A73}"/>
              </a:ext>
            </a:extLst>
          </p:cNvPr>
          <p:cNvSpPr txBox="1"/>
          <p:nvPr/>
        </p:nvSpPr>
        <p:spPr>
          <a:xfrm>
            <a:off x="7837560" y="1405161"/>
            <a:ext cx="891099" cy="334835"/>
          </a:xfrm>
          <a:prstGeom prst="rect">
            <a:avLst/>
          </a:prstGeom>
          <a:noFill/>
        </p:spPr>
        <p:txBody>
          <a:bodyPr wrap="square" rtlCol="0">
            <a:spAutoFit/>
          </a:bodyPr>
          <a:lstStyle/>
          <a:p>
            <a:pPr algn="ctr" defTabSz="257175"/>
            <a:r>
              <a:rPr lang="en-NZ" sz="788" b="1" dirty="0">
                <a:solidFill>
                  <a:prstClr val="black"/>
                </a:solidFill>
                <a:latin typeface="Calibri" panose="020F0502020204030204"/>
              </a:rPr>
              <a:t>Carbon Farming boom</a:t>
            </a:r>
          </a:p>
        </p:txBody>
      </p:sp>
      <p:cxnSp>
        <p:nvCxnSpPr>
          <p:cNvPr id="20" name="Straight Arrow Connector 19">
            <a:extLst>
              <a:ext uri="{FF2B5EF4-FFF2-40B4-BE49-F238E27FC236}">
                <a16:creationId xmlns:a16="http://schemas.microsoft.com/office/drawing/2014/main" id="{F095EDE2-8EC2-49F2-B180-3CC4E672F205}"/>
              </a:ext>
            </a:extLst>
          </p:cNvPr>
          <p:cNvCxnSpPr>
            <a:cxnSpLocks/>
          </p:cNvCxnSpPr>
          <p:nvPr/>
        </p:nvCxnSpPr>
        <p:spPr>
          <a:xfrm flipH="1">
            <a:off x="7850668" y="3712339"/>
            <a:ext cx="69902" cy="0"/>
          </a:xfrm>
          <a:prstGeom prst="straightConnector1">
            <a:avLst/>
          </a:prstGeom>
          <a:ln w="50800">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BB0E6F5-3356-4280-B0D5-DACFCB6DA715}"/>
              </a:ext>
            </a:extLst>
          </p:cNvPr>
          <p:cNvCxnSpPr>
            <a:cxnSpLocks/>
          </p:cNvCxnSpPr>
          <p:nvPr/>
        </p:nvCxnSpPr>
        <p:spPr>
          <a:xfrm flipV="1">
            <a:off x="8079283" y="2740502"/>
            <a:ext cx="124523" cy="459626"/>
          </a:xfrm>
          <a:prstGeom prst="straightConnector1">
            <a:avLst/>
          </a:prstGeom>
          <a:ln w="50800">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2D1671A-FC7A-4D10-BF4F-00B9AF5C24E0}"/>
              </a:ext>
            </a:extLst>
          </p:cNvPr>
          <p:cNvCxnSpPr>
            <a:cxnSpLocks/>
          </p:cNvCxnSpPr>
          <p:nvPr/>
        </p:nvCxnSpPr>
        <p:spPr>
          <a:xfrm flipV="1">
            <a:off x="8201446" y="1920092"/>
            <a:ext cx="102512" cy="827228"/>
          </a:xfrm>
          <a:prstGeom prst="straightConnector1">
            <a:avLst/>
          </a:prstGeom>
          <a:ln w="50800">
            <a:solidFill>
              <a:srgbClr val="00B050"/>
            </a:solidFill>
            <a:tailEnd type="non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B296928-FC0F-426B-97E5-63E171F626F2}"/>
              </a:ext>
            </a:extLst>
          </p:cNvPr>
          <p:cNvSpPr txBox="1"/>
          <p:nvPr/>
        </p:nvSpPr>
        <p:spPr>
          <a:xfrm>
            <a:off x="1555691" y="1739996"/>
            <a:ext cx="1093212" cy="334835"/>
          </a:xfrm>
          <a:prstGeom prst="rect">
            <a:avLst/>
          </a:prstGeom>
          <a:noFill/>
        </p:spPr>
        <p:txBody>
          <a:bodyPr wrap="square" rtlCol="0">
            <a:spAutoFit/>
          </a:bodyPr>
          <a:lstStyle/>
          <a:p>
            <a:pPr algn="ctr" defTabSz="257175"/>
            <a:r>
              <a:rPr lang="en-NZ" sz="788" b="1" dirty="0">
                <a:solidFill>
                  <a:prstClr val="black"/>
                </a:solidFill>
                <a:latin typeface="Calibri" panose="020F0502020204030204"/>
              </a:rPr>
              <a:t>State Forest Service 1919</a:t>
            </a:r>
          </a:p>
        </p:txBody>
      </p:sp>
      <p:cxnSp>
        <p:nvCxnSpPr>
          <p:cNvPr id="3" name="Straight Arrow Connector 2">
            <a:extLst>
              <a:ext uri="{FF2B5EF4-FFF2-40B4-BE49-F238E27FC236}">
                <a16:creationId xmlns:a16="http://schemas.microsoft.com/office/drawing/2014/main" id="{EF1C4989-97C8-4A42-A0B7-089BAABA4CCB}"/>
              </a:ext>
            </a:extLst>
          </p:cNvPr>
          <p:cNvCxnSpPr>
            <a:cxnSpLocks/>
          </p:cNvCxnSpPr>
          <p:nvPr/>
        </p:nvCxnSpPr>
        <p:spPr>
          <a:xfrm flipH="1">
            <a:off x="1544781" y="2074831"/>
            <a:ext cx="222367" cy="1776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326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6" grpId="0" animBg="1"/>
      <p:bldP spid="47" grpId="0" animBg="1"/>
      <p:bldP spid="49" grpId="0" animBg="1"/>
      <p:bldP spid="52" grpId="0" animBg="1"/>
      <p:bldP spid="18"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ew Zealand Emissions Trading Scheme - Wikipedia">
            <a:extLst>
              <a:ext uri="{FF2B5EF4-FFF2-40B4-BE49-F238E27FC236}">
                <a16:creationId xmlns:a16="http://schemas.microsoft.com/office/drawing/2014/main" id="{A74E5813-75F3-4C77-B1A3-995C8B884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7CE0D3FE-717B-4E26-B759-BB8A6EEC589A}"/>
              </a:ext>
            </a:extLst>
          </p:cNvPr>
          <p:cNvCxnSpPr>
            <a:cxnSpLocks/>
          </p:cNvCxnSpPr>
          <p:nvPr/>
        </p:nvCxnSpPr>
        <p:spPr>
          <a:xfrm>
            <a:off x="3307545" y="1480079"/>
            <a:ext cx="0" cy="2890376"/>
          </a:xfrm>
          <a:prstGeom prst="line">
            <a:avLst/>
          </a:prstGeom>
          <a:noFill/>
          <a:ln w="19050" cap="flat" cmpd="sng" algn="ctr">
            <a:solidFill>
              <a:srgbClr val="B41A60"/>
            </a:solidFill>
            <a:prstDash val="dash"/>
            <a:miter lim="800000"/>
          </a:ln>
          <a:effectLst/>
        </p:spPr>
      </p:cxnSp>
      <p:sp>
        <p:nvSpPr>
          <p:cNvPr id="6" name="TextBox 5">
            <a:extLst>
              <a:ext uri="{FF2B5EF4-FFF2-40B4-BE49-F238E27FC236}">
                <a16:creationId xmlns:a16="http://schemas.microsoft.com/office/drawing/2014/main" id="{32F3B0BE-DCD7-4C53-AF0A-A9611E8B8D61}"/>
              </a:ext>
            </a:extLst>
          </p:cNvPr>
          <p:cNvSpPr txBox="1"/>
          <p:nvPr/>
        </p:nvSpPr>
        <p:spPr>
          <a:xfrm>
            <a:off x="2748696" y="963495"/>
            <a:ext cx="1073570" cy="384664"/>
          </a:xfrm>
          <a:prstGeom prst="rect">
            <a:avLst/>
          </a:prstGeom>
        </p:spPr>
        <p:txBody>
          <a:bodyPr vert="horz" wrap="square" lIns="68580" tIns="34290" rIns="68580" bIns="34290" rtlCol="0" anchor="t" anchorCtr="0">
            <a:noAutofit/>
          </a:bodyPr>
          <a:lstStyle/>
          <a:p>
            <a:pPr algn="ctr" defTabSz="685800">
              <a:lnSpc>
                <a:spcPct val="120000"/>
              </a:lnSpc>
              <a:spcAft>
                <a:spcPts val="900"/>
              </a:spcAft>
            </a:pPr>
            <a:r>
              <a:rPr lang="en-NZ" sz="788" b="1" dirty="0">
                <a:solidFill>
                  <a:srgbClr val="B41A60"/>
                </a:solidFill>
                <a:latin typeface="Arial"/>
                <a:cs typeface="Arial"/>
              </a:rPr>
              <a:t>NZ ETS shut off from international markets</a:t>
            </a:r>
          </a:p>
        </p:txBody>
      </p:sp>
      <p:cxnSp>
        <p:nvCxnSpPr>
          <p:cNvPr id="7" name="Straight Connector 6">
            <a:extLst>
              <a:ext uri="{FF2B5EF4-FFF2-40B4-BE49-F238E27FC236}">
                <a16:creationId xmlns:a16="http://schemas.microsoft.com/office/drawing/2014/main" id="{FB1A366F-F0DF-436C-BD3A-ACFB65EF9FA5}"/>
              </a:ext>
            </a:extLst>
          </p:cNvPr>
          <p:cNvCxnSpPr>
            <a:cxnSpLocks/>
          </p:cNvCxnSpPr>
          <p:nvPr/>
        </p:nvCxnSpPr>
        <p:spPr>
          <a:xfrm>
            <a:off x="4134683" y="1586689"/>
            <a:ext cx="0" cy="2724641"/>
          </a:xfrm>
          <a:prstGeom prst="line">
            <a:avLst/>
          </a:prstGeom>
          <a:noFill/>
          <a:ln w="19050" cap="flat" cmpd="sng" algn="ctr">
            <a:solidFill>
              <a:srgbClr val="B41A60"/>
            </a:solidFill>
            <a:prstDash val="dash"/>
            <a:miter lim="800000"/>
          </a:ln>
          <a:effectLst/>
        </p:spPr>
      </p:cxnSp>
      <p:sp>
        <p:nvSpPr>
          <p:cNvPr id="8" name="TextBox 7">
            <a:extLst>
              <a:ext uri="{FF2B5EF4-FFF2-40B4-BE49-F238E27FC236}">
                <a16:creationId xmlns:a16="http://schemas.microsoft.com/office/drawing/2014/main" id="{8AF0E408-107C-48AE-B3CF-5F6E2440FEE8}"/>
              </a:ext>
            </a:extLst>
          </p:cNvPr>
          <p:cNvSpPr txBox="1"/>
          <p:nvPr/>
        </p:nvSpPr>
        <p:spPr>
          <a:xfrm>
            <a:off x="3701695" y="1230909"/>
            <a:ext cx="984497" cy="288227"/>
          </a:xfrm>
          <a:prstGeom prst="rect">
            <a:avLst/>
          </a:prstGeom>
        </p:spPr>
        <p:txBody>
          <a:bodyPr vert="horz" wrap="square" lIns="68580" tIns="34290" rIns="68580" bIns="34290" rtlCol="0" anchor="t" anchorCtr="0">
            <a:noAutofit/>
          </a:bodyPr>
          <a:lstStyle/>
          <a:p>
            <a:pPr algn="ctr" defTabSz="685800">
              <a:lnSpc>
                <a:spcPct val="120000"/>
              </a:lnSpc>
              <a:spcAft>
                <a:spcPts val="900"/>
              </a:spcAft>
            </a:pPr>
            <a:r>
              <a:rPr lang="en-NZ" sz="788" b="1" dirty="0">
                <a:solidFill>
                  <a:srgbClr val="B41A60"/>
                </a:solidFill>
                <a:latin typeface="Arial"/>
                <a:cs typeface="Arial"/>
              </a:rPr>
              <a:t>Paris Agreement ratified</a:t>
            </a:r>
          </a:p>
        </p:txBody>
      </p:sp>
      <p:cxnSp>
        <p:nvCxnSpPr>
          <p:cNvPr id="9" name="Straight Connector 8">
            <a:extLst>
              <a:ext uri="{FF2B5EF4-FFF2-40B4-BE49-F238E27FC236}">
                <a16:creationId xmlns:a16="http://schemas.microsoft.com/office/drawing/2014/main" id="{F650CECC-879E-474E-9D3C-D1D3B0ADB8F0}"/>
              </a:ext>
            </a:extLst>
          </p:cNvPr>
          <p:cNvCxnSpPr>
            <a:cxnSpLocks/>
          </p:cNvCxnSpPr>
          <p:nvPr/>
        </p:nvCxnSpPr>
        <p:spPr>
          <a:xfrm>
            <a:off x="5651581" y="1781428"/>
            <a:ext cx="0" cy="2563499"/>
          </a:xfrm>
          <a:prstGeom prst="line">
            <a:avLst/>
          </a:prstGeom>
          <a:noFill/>
          <a:ln w="19050" cap="flat" cmpd="sng" algn="ctr">
            <a:solidFill>
              <a:srgbClr val="B41A60"/>
            </a:solidFill>
            <a:prstDash val="dash"/>
            <a:miter lim="800000"/>
          </a:ln>
          <a:effectLst/>
        </p:spPr>
      </p:cxnSp>
      <p:sp>
        <p:nvSpPr>
          <p:cNvPr id="10" name="TextBox 9">
            <a:extLst>
              <a:ext uri="{FF2B5EF4-FFF2-40B4-BE49-F238E27FC236}">
                <a16:creationId xmlns:a16="http://schemas.microsoft.com/office/drawing/2014/main" id="{AE25C125-4F52-4792-B649-9E2F39C50C0B}"/>
              </a:ext>
            </a:extLst>
          </p:cNvPr>
          <p:cNvSpPr txBox="1"/>
          <p:nvPr/>
        </p:nvSpPr>
        <p:spPr>
          <a:xfrm>
            <a:off x="5183057" y="1315396"/>
            <a:ext cx="984497" cy="288227"/>
          </a:xfrm>
          <a:prstGeom prst="rect">
            <a:avLst/>
          </a:prstGeom>
        </p:spPr>
        <p:txBody>
          <a:bodyPr vert="horz" wrap="square" lIns="68580" tIns="34290" rIns="68580" bIns="34290" rtlCol="0" anchor="t" anchorCtr="0">
            <a:noAutofit/>
          </a:bodyPr>
          <a:lstStyle/>
          <a:p>
            <a:pPr algn="ctr" defTabSz="685800">
              <a:lnSpc>
                <a:spcPct val="120000"/>
              </a:lnSpc>
              <a:spcAft>
                <a:spcPts val="900"/>
              </a:spcAft>
            </a:pPr>
            <a:r>
              <a:rPr lang="en-NZ" sz="788" b="1" dirty="0">
                <a:solidFill>
                  <a:srgbClr val="B41A60"/>
                </a:solidFill>
                <a:latin typeface="Arial"/>
                <a:cs typeface="Arial"/>
              </a:rPr>
              <a:t>Policy changes to ETS passed</a:t>
            </a:r>
          </a:p>
        </p:txBody>
      </p:sp>
      <p:sp>
        <p:nvSpPr>
          <p:cNvPr id="13" name="TextBox 12">
            <a:extLst>
              <a:ext uri="{FF2B5EF4-FFF2-40B4-BE49-F238E27FC236}">
                <a16:creationId xmlns:a16="http://schemas.microsoft.com/office/drawing/2014/main" id="{A45B88F0-1045-48A9-B126-8606FC91DF24}"/>
              </a:ext>
            </a:extLst>
          </p:cNvPr>
          <p:cNvSpPr txBox="1"/>
          <p:nvPr/>
        </p:nvSpPr>
        <p:spPr>
          <a:xfrm>
            <a:off x="6867175" y="4168412"/>
            <a:ext cx="634366" cy="202043"/>
          </a:xfrm>
          <a:prstGeom prst="rect">
            <a:avLst/>
          </a:prstGeom>
          <a:noFill/>
        </p:spPr>
        <p:txBody>
          <a:bodyPr wrap="square" rtlCol="0">
            <a:spAutoFit/>
          </a:bodyPr>
          <a:lstStyle/>
          <a:p>
            <a:pPr defTabSz="685800"/>
            <a:r>
              <a:rPr lang="en-NZ" sz="713" dirty="0">
                <a:solidFill>
                  <a:prstClr val="black">
                    <a:lumMod val="65000"/>
                    <a:lumOff val="35000"/>
                  </a:prstClr>
                </a:solidFill>
                <a:latin typeface="Arial" panose="020B0604020202020204" pitchFamily="34" charset="0"/>
                <a:cs typeface="Arial" panose="020B0604020202020204" pitchFamily="34" charset="0"/>
              </a:rPr>
              <a:t>2021</a:t>
            </a:r>
          </a:p>
        </p:txBody>
      </p:sp>
      <p:cxnSp>
        <p:nvCxnSpPr>
          <p:cNvPr id="14" name="Straight Connector 13">
            <a:extLst>
              <a:ext uri="{FF2B5EF4-FFF2-40B4-BE49-F238E27FC236}">
                <a16:creationId xmlns:a16="http://schemas.microsoft.com/office/drawing/2014/main" id="{6E4694F1-8CD6-4322-9107-74A2C8B9342E}"/>
              </a:ext>
            </a:extLst>
          </p:cNvPr>
          <p:cNvCxnSpPr>
            <a:cxnSpLocks/>
          </p:cNvCxnSpPr>
          <p:nvPr/>
        </p:nvCxnSpPr>
        <p:spPr>
          <a:xfrm>
            <a:off x="6768419" y="1141900"/>
            <a:ext cx="12224" cy="3203027"/>
          </a:xfrm>
          <a:prstGeom prst="line">
            <a:avLst/>
          </a:prstGeom>
          <a:noFill/>
          <a:ln w="19050" cap="flat" cmpd="sng" algn="ctr">
            <a:solidFill>
              <a:srgbClr val="B41A60"/>
            </a:solidFill>
            <a:prstDash val="dash"/>
            <a:miter lim="800000"/>
          </a:ln>
          <a:effectLst/>
        </p:spPr>
      </p:cxnSp>
      <p:sp>
        <p:nvSpPr>
          <p:cNvPr id="15" name="TextBox 14">
            <a:extLst>
              <a:ext uri="{FF2B5EF4-FFF2-40B4-BE49-F238E27FC236}">
                <a16:creationId xmlns:a16="http://schemas.microsoft.com/office/drawing/2014/main" id="{30C33644-EF89-4F15-8FDE-A98D23E20C59}"/>
              </a:ext>
            </a:extLst>
          </p:cNvPr>
          <p:cNvSpPr txBox="1"/>
          <p:nvPr/>
        </p:nvSpPr>
        <p:spPr>
          <a:xfrm>
            <a:off x="6325308" y="787334"/>
            <a:ext cx="751640" cy="288227"/>
          </a:xfrm>
          <a:prstGeom prst="rect">
            <a:avLst/>
          </a:prstGeom>
        </p:spPr>
        <p:txBody>
          <a:bodyPr vert="horz" wrap="square" lIns="68580" tIns="34290" rIns="68580" bIns="34290" rtlCol="0" anchor="t" anchorCtr="0">
            <a:noAutofit/>
          </a:bodyPr>
          <a:lstStyle/>
          <a:p>
            <a:pPr algn="ctr" defTabSz="685800">
              <a:lnSpc>
                <a:spcPct val="120000"/>
              </a:lnSpc>
              <a:spcAft>
                <a:spcPts val="900"/>
              </a:spcAft>
            </a:pPr>
            <a:r>
              <a:rPr lang="en-NZ" sz="788" b="1" dirty="0">
                <a:solidFill>
                  <a:srgbClr val="B41A60"/>
                </a:solidFill>
                <a:latin typeface="Arial"/>
                <a:cs typeface="Arial"/>
              </a:rPr>
              <a:t>First NZU auction</a:t>
            </a:r>
          </a:p>
        </p:txBody>
      </p:sp>
      <p:sp>
        <p:nvSpPr>
          <p:cNvPr id="16" name="TextBox 15">
            <a:extLst>
              <a:ext uri="{FF2B5EF4-FFF2-40B4-BE49-F238E27FC236}">
                <a16:creationId xmlns:a16="http://schemas.microsoft.com/office/drawing/2014/main" id="{8B52EB89-98B5-4ADD-B7E4-BBCCE6214F50}"/>
              </a:ext>
            </a:extLst>
          </p:cNvPr>
          <p:cNvSpPr txBox="1"/>
          <p:nvPr/>
        </p:nvSpPr>
        <p:spPr>
          <a:xfrm>
            <a:off x="7920159" y="1637314"/>
            <a:ext cx="1224408" cy="648686"/>
          </a:xfrm>
          <a:prstGeom prst="rect">
            <a:avLst/>
          </a:prstGeom>
        </p:spPr>
        <p:txBody>
          <a:bodyPr vert="horz" wrap="square" lIns="68580" tIns="34290" rIns="68580" bIns="34290" rtlCol="0" anchor="t" anchorCtr="0">
            <a:noAutofit/>
          </a:bodyPr>
          <a:lstStyle/>
          <a:p>
            <a:pPr algn="ctr" defTabSz="685800">
              <a:lnSpc>
                <a:spcPct val="120000"/>
              </a:lnSpc>
            </a:pPr>
            <a:r>
              <a:rPr lang="en-NZ" sz="1200" b="1" dirty="0">
                <a:solidFill>
                  <a:schemeClr val="accent2">
                    <a:lumMod val="75000"/>
                  </a:schemeClr>
                </a:solidFill>
                <a:latin typeface="Arial"/>
                <a:cs typeface="Arial"/>
              </a:rPr>
              <a:t>$41.00</a:t>
            </a:r>
          </a:p>
          <a:p>
            <a:pPr algn="ctr" defTabSz="685800">
              <a:lnSpc>
                <a:spcPct val="120000"/>
              </a:lnSpc>
            </a:pPr>
            <a:r>
              <a:rPr lang="en-NZ" sz="1200" b="1" dirty="0">
                <a:solidFill>
                  <a:schemeClr val="accent2">
                    <a:lumMod val="75000"/>
                  </a:schemeClr>
                </a:solidFill>
                <a:latin typeface="Arial"/>
                <a:cs typeface="Arial"/>
              </a:rPr>
              <a:t> 29 June  2023</a:t>
            </a:r>
          </a:p>
        </p:txBody>
      </p:sp>
      <p:sp>
        <p:nvSpPr>
          <p:cNvPr id="18" name="Oval 17">
            <a:extLst>
              <a:ext uri="{FF2B5EF4-FFF2-40B4-BE49-F238E27FC236}">
                <a16:creationId xmlns:a16="http://schemas.microsoft.com/office/drawing/2014/main" id="{D5277117-F7BA-4D02-90C3-33DC6330D2B0}"/>
              </a:ext>
            </a:extLst>
          </p:cNvPr>
          <p:cNvSpPr/>
          <p:nvPr/>
        </p:nvSpPr>
        <p:spPr>
          <a:xfrm>
            <a:off x="7937699" y="1634927"/>
            <a:ext cx="1224408" cy="68315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TextBox 16">
            <a:extLst>
              <a:ext uri="{FF2B5EF4-FFF2-40B4-BE49-F238E27FC236}">
                <a16:creationId xmlns:a16="http://schemas.microsoft.com/office/drawing/2014/main" id="{AC216A25-F5B3-404E-A770-20DE1A64642D}"/>
              </a:ext>
            </a:extLst>
          </p:cNvPr>
          <p:cNvSpPr txBox="1"/>
          <p:nvPr/>
        </p:nvSpPr>
        <p:spPr>
          <a:xfrm>
            <a:off x="7919592" y="2438400"/>
            <a:ext cx="1224408" cy="648686"/>
          </a:xfrm>
          <a:prstGeom prst="rect">
            <a:avLst/>
          </a:prstGeom>
        </p:spPr>
        <p:txBody>
          <a:bodyPr vert="horz" wrap="square" lIns="68580" tIns="34290" rIns="68580" bIns="34290" rtlCol="0" anchor="t" anchorCtr="0">
            <a:noAutofit/>
          </a:bodyPr>
          <a:lstStyle/>
          <a:p>
            <a:pPr algn="ctr" defTabSz="685800">
              <a:lnSpc>
                <a:spcPct val="120000"/>
              </a:lnSpc>
            </a:pPr>
            <a:r>
              <a:rPr lang="en-NZ" sz="1200" b="1" dirty="0">
                <a:solidFill>
                  <a:schemeClr val="accent2">
                    <a:lumMod val="75000"/>
                  </a:schemeClr>
                </a:solidFill>
                <a:latin typeface="Arial"/>
                <a:cs typeface="Arial"/>
              </a:rPr>
              <a:t>$61.00</a:t>
            </a:r>
          </a:p>
          <a:p>
            <a:pPr algn="ctr" defTabSz="685800">
              <a:lnSpc>
                <a:spcPct val="120000"/>
              </a:lnSpc>
            </a:pPr>
            <a:r>
              <a:rPr lang="en-NZ" sz="1200" b="1" dirty="0">
                <a:solidFill>
                  <a:schemeClr val="accent2">
                    <a:lumMod val="75000"/>
                  </a:schemeClr>
                </a:solidFill>
                <a:latin typeface="Arial"/>
                <a:cs typeface="Arial"/>
              </a:rPr>
              <a:t> 9 August 2023</a:t>
            </a:r>
          </a:p>
        </p:txBody>
      </p:sp>
    </p:spTree>
    <p:extLst>
      <p:ext uri="{BB962C8B-B14F-4D97-AF65-F5344CB8AC3E}">
        <p14:creationId xmlns:p14="http://schemas.microsoft.com/office/powerpoint/2010/main" val="285302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5" grpId="0"/>
      <p:bldP spid="16" grpId="0"/>
      <p:bldP spid="18"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693029-7028-4A90-801E-CFC623C3B929}"/>
              </a:ext>
            </a:extLst>
          </p:cNvPr>
          <p:cNvSpPr>
            <a:spLocks noGrp="1"/>
          </p:cNvSpPr>
          <p:nvPr>
            <p:ph type="title"/>
          </p:nvPr>
        </p:nvSpPr>
        <p:spPr/>
        <p:txBody>
          <a:bodyPr/>
          <a:lstStyle/>
          <a:p>
            <a:r>
              <a:rPr lang="en-NZ" dirty="0">
                <a:latin typeface="Arial Narrow" panose="020B0606020202030204" pitchFamily="34" charset="0"/>
                <a:cs typeface="Aharoni" panose="02010803020104030203" pitchFamily="2" charset="-79"/>
              </a:rPr>
              <a:t>What is forest land in the ETS?</a:t>
            </a:r>
          </a:p>
        </p:txBody>
      </p:sp>
      <p:sp>
        <p:nvSpPr>
          <p:cNvPr id="36" name="Content Placeholder 2">
            <a:extLst>
              <a:ext uri="{FF2B5EF4-FFF2-40B4-BE49-F238E27FC236}">
                <a16:creationId xmlns:a16="http://schemas.microsoft.com/office/drawing/2014/main" id="{1D908ED0-D6C4-47D8-B34C-BCA5046B9930}"/>
              </a:ext>
            </a:extLst>
          </p:cNvPr>
          <p:cNvSpPr txBox="1">
            <a:spLocks/>
          </p:cNvSpPr>
          <p:nvPr/>
        </p:nvSpPr>
        <p:spPr>
          <a:xfrm>
            <a:off x="126629" y="1079532"/>
            <a:ext cx="5653387" cy="507099"/>
          </a:xfrm>
        </p:spPr>
        <p:txBody>
          <a:bodyPr>
            <a:noAutofit/>
          </a:bodyPr>
          <a:lstStyle>
            <a:lvl1pPr marL="342861" indent="-342861" algn="l" defTabSz="457148" rtl="0" eaLnBrk="1" latinLnBrk="0" hangingPunct="1">
              <a:spcBef>
                <a:spcPct val="20000"/>
              </a:spcBef>
              <a:buFont typeface="Arial"/>
              <a:buChar char="•"/>
              <a:defRPr sz="3200" kern="1200">
                <a:solidFill>
                  <a:schemeClr val="tx1"/>
                </a:solidFill>
                <a:latin typeface="+mn-lt"/>
                <a:ea typeface="+mn-ea"/>
                <a:cs typeface="+mn-cs"/>
              </a:defRPr>
            </a:lvl1pPr>
            <a:lvl2pPr marL="742865" indent="-285717" algn="l" defTabSz="457148" rtl="0" eaLnBrk="1" latinLnBrk="0" hangingPunct="1">
              <a:spcBef>
                <a:spcPct val="20000"/>
              </a:spcBef>
              <a:buFont typeface="Arial"/>
              <a:buChar char="–"/>
              <a:defRPr sz="2800" kern="1200">
                <a:solidFill>
                  <a:schemeClr val="tx1"/>
                </a:solidFill>
                <a:latin typeface="+mn-lt"/>
                <a:ea typeface="+mn-ea"/>
                <a:cs typeface="+mn-cs"/>
              </a:defRPr>
            </a:lvl2pPr>
            <a:lvl3pPr marL="1142870" indent="-228574" algn="l" defTabSz="457148" rtl="0" eaLnBrk="1" latinLnBrk="0" hangingPunct="1">
              <a:spcBef>
                <a:spcPct val="20000"/>
              </a:spcBef>
              <a:buFont typeface="Arial"/>
              <a:buChar char="•"/>
              <a:defRPr sz="2400" kern="1200">
                <a:solidFill>
                  <a:schemeClr val="tx1"/>
                </a:solidFill>
                <a:latin typeface="+mn-lt"/>
                <a:ea typeface="+mn-ea"/>
                <a:cs typeface="+mn-cs"/>
              </a:defRPr>
            </a:lvl3pPr>
            <a:lvl4pPr marL="1600018" indent="-228574" algn="l" defTabSz="457148" rtl="0" eaLnBrk="1" latinLnBrk="0" hangingPunct="1">
              <a:spcBef>
                <a:spcPct val="20000"/>
              </a:spcBef>
              <a:buFont typeface="Arial"/>
              <a:buChar char="–"/>
              <a:defRPr sz="2000" kern="1200">
                <a:solidFill>
                  <a:schemeClr val="tx1"/>
                </a:solidFill>
                <a:latin typeface="+mn-lt"/>
                <a:ea typeface="+mn-ea"/>
                <a:cs typeface="+mn-cs"/>
              </a:defRPr>
            </a:lvl4pPr>
            <a:lvl5pPr marL="2057166" indent="-228574" algn="l" defTabSz="457148" rtl="0" eaLnBrk="1" latinLnBrk="0" hangingPunct="1">
              <a:spcBef>
                <a:spcPct val="20000"/>
              </a:spcBef>
              <a:buFont typeface="Arial"/>
              <a:buChar char="»"/>
              <a:defRPr sz="2000" kern="1200">
                <a:solidFill>
                  <a:schemeClr val="tx1"/>
                </a:solidFill>
                <a:latin typeface="+mn-lt"/>
                <a:ea typeface="+mn-ea"/>
                <a:cs typeface="+mn-cs"/>
              </a:defRPr>
            </a:lvl5pPr>
            <a:lvl6pPr marL="2514314" indent="-228574" algn="l" defTabSz="457148" rtl="0" eaLnBrk="1" latinLnBrk="0" hangingPunct="1">
              <a:spcBef>
                <a:spcPct val="20000"/>
              </a:spcBef>
              <a:buFont typeface="Arial"/>
              <a:buChar char="•"/>
              <a:defRPr sz="2000" kern="1200">
                <a:solidFill>
                  <a:schemeClr val="tx1"/>
                </a:solidFill>
                <a:latin typeface="+mn-lt"/>
                <a:ea typeface="+mn-ea"/>
                <a:cs typeface="+mn-cs"/>
              </a:defRPr>
            </a:lvl6pPr>
            <a:lvl7pPr marL="2971462" indent="-228574" algn="l" defTabSz="457148" rtl="0" eaLnBrk="1" latinLnBrk="0" hangingPunct="1">
              <a:spcBef>
                <a:spcPct val="20000"/>
              </a:spcBef>
              <a:buFont typeface="Arial"/>
              <a:buChar char="•"/>
              <a:defRPr sz="2000" kern="1200">
                <a:solidFill>
                  <a:schemeClr val="tx1"/>
                </a:solidFill>
                <a:latin typeface="+mn-lt"/>
                <a:ea typeface="+mn-ea"/>
                <a:cs typeface="+mn-cs"/>
              </a:defRPr>
            </a:lvl7pPr>
            <a:lvl8pPr marL="3428610" indent="-228574" algn="l" defTabSz="457148" rtl="0" eaLnBrk="1" latinLnBrk="0" hangingPunct="1">
              <a:spcBef>
                <a:spcPct val="20000"/>
              </a:spcBef>
              <a:buFont typeface="Arial"/>
              <a:buChar char="•"/>
              <a:defRPr sz="2000" kern="1200">
                <a:solidFill>
                  <a:schemeClr val="tx1"/>
                </a:solidFill>
                <a:latin typeface="+mn-lt"/>
                <a:ea typeface="+mn-ea"/>
                <a:cs typeface="+mn-cs"/>
              </a:defRPr>
            </a:lvl8pPr>
            <a:lvl9pPr marL="3885758" indent="-228574" algn="l" defTabSz="457148"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NZ" sz="1401" dirty="0">
                <a:solidFill>
                  <a:schemeClr val="bg2">
                    <a:lumMod val="25000"/>
                  </a:schemeClr>
                </a:solidFill>
                <a:latin typeface="Arial Narrow" panose="020B0606020202030204" pitchFamily="34" charset="0"/>
              </a:rPr>
              <a:t>There is a specific definition of </a:t>
            </a:r>
            <a:r>
              <a:rPr lang="en-NZ" sz="1401" b="1" u="sng" dirty="0">
                <a:solidFill>
                  <a:schemeClr val="accent1"/>
                </a:solidFill>
                <a:latin typeface="Arial Narrow" panose="020B0606020202030204" pitchFamily="34" charset="0"/>
              </a:rPr>
              <a:t>forest land</a:t>
            </a:r>
            <a:r>
              <a:rPr lang="en-NZ" sz="1401" u="sng" dirty="0">
                <a:solidFill>
                  <a:schemeClr val="accent1"/>
                </a:solidFill>
                <a:latin typeface="Arial Narrow" panose="020B0606020202030204" pitchFamily="34" charset="0"/>
              </a:rPr>
              <a:t> </a:t>
            </a:r>
            <a:r>
              <a:rPr lang="en-NZ" sz="1401" dirty="0">
                <a:solidFill>
                  <a:schemeClr val="bg2">
                    <a:lumMod val="25000"/>
                  </a:schemeClr>
                </a:solidFill>
                <a:latin typeface="Arial Narrow" panose="020B0606020202030204" pitchFamily="34" charset="0"/>
              </a:rPr>
              <a:t>in the ETS. This differentiates between land being used as a forest and other trees in the landscape.</a:t>
            </a:r>
          </a:p>
        </p:txBody>
      </p:sp>
      <p:sp>
        <p:nvSpPr>
          <p:cNvPr id="37" name="Text Placeholder 3">
            <a:extLst>
              <a:ext uri="{FF2B5EF4-FFF2-40B4-BE49-F238E27FC236}">
                <a16:creationId xmlns:a16="http://schemas.microsoft.com/office/drawing/2014/main" id="{F07F71A8-228E-4E9E-ABB9-34DC916D252A}"/>
              </a:ext>
            </a:extLst>
          </p:cNvPr>
          <p:cNvSpPr txBox="1">
            <a:spLocks/>
          </p:cNvSpPr>
          <p:nvPr/>
        </p:nvSpPr>
        <p:spPr>
          <a:xfrm>
            <a:off x="126632" y="1772932"/>
            <a:ext cx="4764788" cy="79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349" dirty="0">
                <a:solidFill>
                  <a:schemeClr val="bg2">
                    <a:lumMod val="25000"/>
                  </a:schemeClr>
                </a:solidFill>
              </a:rPr>
              <a:t>Forest must be made up of </a:t>
            </a:r>
            <a:r>
              <a:rPr lang="en-NZ" sz="1349" b="1" u="sng" dirty="0">
                <a:solidFill>
                  <a:srgbClr val="0F5843"/>
                </a:solidFill>
              </a:rPr>
              <a:t>1 ha </a:t>
            </a:r>
            <a:r>
              <a:rPr lang="en-NZ" sz="1349" b="1" dirty="0">
                <a:solidFill>
                  <a:srgbClr val="0F5843"/>
                </a:solidFill>
              </a:rPr>
              <a:t>or more of forest species </a:t>
            </a:r>
            <a:r>
              <a:rPr lang="en-NZ" sz="1349" dirty="0">
                <a:solidFill>
                  <a:schemeClr val="bg2">
                    <a:lumMod val="25000"/>
                  </a:schemeClr>
                </a:solidFill>
              </a:rPr>
              <a:t>– a forest species is one that can grow to at least </a:t>
            </a:r>
            <a:r>
              <a:rPr lang="en-NZ" sz="1349" b="1" u="sng" dirty="0">
                <a:solidFill>
                  <a:schemeClr val="accent1"/>
                </a:solidFill>
              </a:rPr>
              <a:t>5m</a:t>
            </a:r>
            <a:r>
              <a:rPr lang="en-NZ" sz="1349" dirty="0">
                <a:solidFill>
                  <a:schemeClr val="bg2">
                    <a:lumMod val="25000"/>
                  </a:schemeClr>
                </a:solidFill>
              </a:rPr>
              <a:t> height at maturity where it’s located.</a:t>
            </a:r>
          </a:p>
          <a:p>
            <a:pPr marL="0" indent="0">
              <a:buNone/>
            </a:pPr>
            <a:endParaRPr lang="en-NZ" sz="1349" dirty="0">
              <a:solidFill>
                <a:schemeClr val="bg2">
                  <a:lumMod val="25000"/>
                </a:schemeClr>
              </a:solidFill>
            </a:endParaRPr>
          </a:p>
        </p:txBody>
      </p:sp>
      <p:sp>
        <p:nvSpPr>
          <p:cNvPr id="38" name="Rectangle 37">
            <a:extLst>
              <a:ext uri="{FF2B5EF4-FFF2-40B4-BE49-F238E27FC236}">
                <a16:creationId xmlns:a16="http://schemas.microsoft.com/office/drawing/2014/main" id="{2B5E20F9-613D-454A-A69D-5B5C36008F3F}"/>
              </a:ext>
            </a:extLst>
          </p:cNvPr>
          <p:cNvSpPr/>
          <p:nvPr/>
        </p:nvSpPr>
        <p:spPr>
          <a:xfrm>
            <a:off x="126629" y="2647068"/>
            <a:ext cx="4681316" cy="507575"/>
          </a:xfrm>
          <a:prstGeom prst="rect">
            <a:avLst/>
          </a:prstGeom>
        </p:spPr>
        <p:txBody>
          <a:bodyPr wrap="square">
            <a:spAutoFit/>
          </a:bodyPr>
          <a:lstStyle/>
          <a:p>
            <a:pPr marL="214319" indent="-214319">
              <a:buFont typeface="Arial" panose="020B0604020202020204" pitchFamily="34" charset="0"/>
              <a:buChar char="•"/>
            </a:pPr>
            <a:r>
              <a:rPr lang="en-NZ" sz="1349" dirty="0">
                <a:solidFill>
                  <a:schemeClr val="bg2">
                    <a:lumMod val="25000"/>
                  </a:schemeClr>
                </a:solidFill>
                <a:latin typeface="Arial" panose="020B0604020202020204" pitchFamily="34" charset="0"/>
                <a:cs typeface="Arial" panose="020B0604020202020204" pitchFamily="34" charset="0"/>
              </a:rPr>
              <a:t>Likely to achieve a </a:t>
            </a:r>
            <a:r>
              <a:rPr lang="en-NZ" sz="1349" b="1" dirty="0">
                <a:solidFill>
                  <a:srgbClr val="0F5843"/>
                </a:solidFill>
                <a:latin typeface="Arial" panose="020B0604020202020204" pitchFamily="34" charset="0"/>
                <a:cs typeface="Arial" panose="020B0604020202020204" pitchFamily="34" charset="0"/>
              </a:rPr>
              <a:t>tree </a:t>
            </a:r>
            <a:r>
              <a:rPr lang="en-NZ" sz="1349" b="1" u="sng" dirty="0">
                <a:solidFill>
                  <a:srgbClr val="0F5843"/>
                </a:solidFill>
                <a:latin typeface="Arial" panose="020B0604020202020204" pitchFamily="34" charset="0"/>
                <a:cs typeface="Arial" panose="020B0604020202020204" pitchFamily="34" charset="0"/>
              </a:rPr>
              <a:t>canopy cover </a:t>
            </a:r>
            <a:r>
              <a:rPr lang="en-NZ" sz="1349" b="1" dirty="0">
                <a:solidFill>
                  <a:srgbClr val="0F5843"/>
                </a:solidFill>
                <a:latin typeface="Arial" panose="020B0604020202020204" pitchFamily="34" charset="0"/>
                <a:cs typeface="Arial" panose="020B0604020202020204" pitchFamily="34" charset="0"/>
              </a:rPr>
              <a:t>of at least </a:t>
            </a:r>
            <a:r>
              <a:rPr lang="en-NZ" sz="1349" b="1" u="sng" dirty="0">
                <a:solidFill>
                  <a:srgbClr val="0F5843"/>
                </a:solidFill>
                <a:latin typeface="Arial" panose="020B0604020202020204" pitchFamily="34" charset="0"/>
                <a:cs typeface="Arial" panose="020B0604020202020204" pitchFamily="34" charset="0"/>
              </a:rPr>
              <a:t>30%</a:t>
            </a:r>
            <a:r>
              <a:rPr lang="en-NZ" sz="1349" b="1" dirty="0">
                <a:solidFill>
                  <a:srgbClr val="0F5843"/>
                </a:solidFill>
                <a:latin typeface="Arial" panose="020B0604020202020204" pitchFamily="34" charset="0"/>
                <a:cs typeface="Arial" panose="020B0604020202020204" pitchFamily="34" charset="0"/>
              </a:rPr>
              <a:t> in each hectare at maturity</a:t>
            </a:r>
            <a:r>
              <a:rPr lang="en-NZ" sz="1349" dirty="0">
                <a:solidFill>
                  <a:schemeClr val="bg2">
                    <a:lumMod val="25000"/>
                  </a:schemeClr>
                </a:solidFill>
                <a:latin typeface="Arial" panose="020B0604020202020204" pitchFamily="34" charset="0"/>
                <a:cs typeface="Arial" panose="020B0604020202020204" pitchFamily="34" charset="0"/>
              </a:rPr>
              <a:t>. </a:t>
            </a:r>
          </a:p>
        </p:txBody>
      </p:sp>
      <p:sp>
        <p:nvSpPr>
          <p:cNvPr id="39" name="Rectangle 38">
            <a:extLst>
              <a:ext uri="{FF2B5EF4-FFF2-40B4-BE49-F238E27FC236}">
                <a16:creationId xmlns:a16="http://schemas.microsoft.com/office/drawing/2014/main" id="{DF3FD2BD-087D-4ACC-BAD0-74BB6D8FFD62}"/>
              </a:ext>
            </a:extLst>
          </p:cNvPr>
          <p:cNvSpPr/>
          <p:nvPr/>
        </p:nvSpPr>
        <p:spPr>
          <a:xfrm>
            <a:off x="126631" y="3440893"/>
            <a:ext cx="4531637" cy="507575"/>
          </a:xfrm>
          <a:prstGeom prst="rect">
            <a:avLst/>
          </a:prstGeom>
        </p:spPr>
        <p:txBody>
          <a:bodyPr wrap="square">
            <a:spAutoFit/>
          </a:bodyPr>
          <a:lstStyle/>
          <a:p>
            <a:pPr marL="214319" indent="-214319">
              <a:buFont typeface="Arial" panose="020B0604020202020204" pitchFamily="34" charset="0"/>
              <a:buChar char="•"/>
            </a:pPr>
            <a:r>
              <a:rPr lang="en-NZ" sz="1349" dirty="0">
                <a:solidFill>
                  <a:schemeClr val="bg2">
                    <a:lumMod val="25000"/>
                  </a:schemeClr>
                </a:solidFill>
                <a:latin typeface="Arial" panose="020B0604020202020204" pitchFamily="34" charset="0"/>
                <a:cs typeface="Arial" panose="020B0604020202020204" pitchFamily="34" charset="0"/>
              </a:rPr>
              <a:t>Can achieve an </a:t>
            </a:r>
            <a:r>
              <a:rPr lang="en-NZ" sz="1349" b="1" dirty="0">
                <a:solidFill>
                  <a:srgbClr val="0F5843"/>
                </a:solidFill>
                <a:latin typeface="Arial" panose="020B0604020202020204" pitchFamily="34" charset="0"/>
                <a:cs typeface="Arial" panose="020B0604020202020204" pitchFamily="34" charset="0"/>
              </a:rPr>
              <a:t>average tree canopy </a:t>
            </a:r>
            <a:r>
              <a:rPr lang="en-NZ" sz="1349" b="1" u="sng" dirty="0">
                <a:solidFill>
                  <a:srgbClr val="0F5843"/>
                </a:solidFill>
                <a:latin typeface="Arial" panose="020B0604020202020204" pitchFamily="34" charset="0"/>
                <a:cs typeface="Arial" panose="020B0604020202020204" pitchFamily="34" charset="0"/>
              </a:rPr>
              <a:t>width</a:t>
            </a:r>
            <a:r>
              <a:rPr lang="en-NZ" sz="1349" b="1" dirty="0">
                <a:solidFill>
                  <a:srgbClr val="0F5843"/>
                </a:solidFill>
                <a:latin typeface="Arial" panose="020B0604020202020204" pitchFamily="34" charset="0"/>
                <a:cs typeface="Arial" panose="020B0604020202020204" pitchFamily="34" charset="0"/>
              </a:rPr>
              <a:t> of at least </a:t>
            </a:r>
            <a:r>
              <a:rPr lang="en-NZ" sz="1349" b="1" u="sng" dirty="0">
                <a:solidFill>
                  <a:srgbClr val="0F5843"/>
                </a:solidFill>
                <a:latin typeface="Arial" panose="020B0604020202020204" pitchFamily="34" charset="0"/>
                <a:cs typeface="Arial" panose="020B0604020202020204" pitchFamily="34" charset="0"/>
              </a:rPr>
              <a:t>30m</a:t>
            </a:r>
            <a:r>
              <a:rPr lang="en-NZ" sz="1349" dirty="0">
                <a:solidFill>
                  <a:schemeClr val="bg2">
                    <a:lumMod val="25000"/>
                  </a:schemeClr>
                </a:solidFill>
                <a:latin typeface="Arial" panose="020B0604020202020204" pitchFamily="34" charset="0"/>
                <a:cs typeface="Arial" panose="020B0604020202020204" pitchFamily="34" charset="0"/>
              </a:rPr>
              <a:t> at maturity. </a:t>
            </a:r>
          </a:p>
        </p:txBody>
      </p:sp>
      <p:pic>
        <p:nvPicPr>
          <p:cNvPr id="40" name="Picture 39" descr="Diagram&#10;&#10;Description automatically generated">
            <a:extLst>
              <a:ext uri="{FF2B5EF4-FFF2-40B4-BE49-F238E27FC236}">
                <a16:creationId xmlns:a16="http://schemas.microsoft.com/office/drawing/2014/main" id="{75209BC4-8409-4ADC-A871-2DF144BDD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0019" y="816395"/>
            <a:ext cx="3031170" cy="3340078"/>
          </a:xfrm>
          <a:prstGeom prst="rect">
            <a:avLst/>
          </a:prstGeom>
        </p:spPr>
      </p:pic>
      <p:sp>
        <p:nvSpPr>
          <p:cNvPr id="2" name="Oval 1">
            <a:extLst>
              <a:ext uri="{FF2B5EF4-FFF2-40B4-BE49-F238E27FC236}">
                <a16:creationId xmlns:a16="http://schemas.microsoft.com/office/drawing/2014/main" id="{44DF6B66-03BE-3CB5-1DC8-59DF8310212C}"/>
              </a:ext>
            </a:extLst>
          </p:cNvPr>
          <p:cNvSpPr/>
          <p:nvPr/>
        </p:nvSpPr>
        <p:spPr>
          <a:xfrm>
            <a:off x="2160693" y="1038817"/>
            <a:ext cx="880534" cy="407150"/>
          </a:xfrm>
          <a:prstGeom prst="ellipse">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4" name="Oval 3">
            <a:extLst>
              <a:ext uri="{FF2B5EF4-FFF2-40B4-BE49-F238E27FC236}">
                <a16:creationId xmlns:a16="http://schemas.microsoft.com/office/drawing/2014/main" id="{06A31721-9F44-9B7E-6A8E-CF2CB83D7DB5}"/>
              </a:ext>
            </a:extLst>
          </p:cNvPr>
          <p:cNvSpPr/>
          <p:nvPr/>
        </p:nvSpPr>
        <p:spPr>
          <a:xfrm>
            <a:off x="2505930" y="1690257"/>
            <a:ext cx="444147" cy="407150"/>
          </a:xfrm>
          <a:prstGeom prst="ellipse">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5" name="Oval 4">
            <a:extLst>
              <a:ext uri="{FF2B5EF4-FFF2-40B4-BE49-F238E27FC236}">
                <a16:creationId xmlns:a16="http://schemas.microsoft.com/office/drawing/2014/main" id="{F02E2C98-BE5D-ADF0-29FB-D6187DA82221}"/>
              </a:ext>
            </a:extLst>
          </p:cNvPr>
          <p:cNvSpPr/>
          <p:nvPr/>
        </p:nvSpPr>
        <p:spPr>
          <a:xfrm>
            <a:off x="747068" y="2099152"/>
            <a:ext cx="444146" cy="407150"/>
          </a:xfrm>
          <a:prstGeom prst="ellipse">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6" name="Oval 5">
            <a:extLst>
              <a:ext uri="{FF2B5EF4-FFF2-40B4-BE49-F238E27FC236}">
                <a16:creationId xmlns:a16="http://schemas.microsoft.com/office/drawing/2014/main" id="{53464E2D-5B96-5E4C-FC98-B691FC9276B0}"/>
              </a:ext>
            </a:extLst>
          </p:cNvPr>
          <p:cNvSpPr/>
          <p:nvPr/>
        </p:nvSpPr>
        <p:spPr>
          <a:xfrm>
            <a:off x="4178948" y="2621647"/>
            <a:ext cx="463351" cy="407150"/>
          </a:xfrm>
          <a:prstGeom prst="ellipse">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7" name="Oval 6">
            <a:extLst>
              <a:ext uri="{FF2B5EF4-FFF2-40B4-BE49-F238E27FC236}">
                <a16:creationId xmlns:a16="http://schemas.microsoft.com/office/drawing/2014/main" id="{9291494C-F840-5467-B6D3-CC81FC78E109}"/>
              </a:ext>
            </a:extLst>
          </p:cNvPr>
          <p:cNvSpPr/>
          <p:nvPr/>
        </p:nvSpPr>
        <p:spPr>
          <a:xfrm>
            <a:off x="807720" y="3629262"/>
            <a:ext cx="443653" cy="407150"/>
          </a:xfrm>
          <a:prstGeom prst="ellipse">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68047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2" grpId="0" animBg="1"/>
      <p:bldP spid="4" grpId="0" animBg="1"/>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A42FAA4-44DF-408C-A63C-8DC2E96AA03F}"/>
              </a:ext>
            </a:extLst>
          </p:cNvPr>
          <p:cNvGrpSpPr/>
          <p:nvPr/>
        </p:nvGrpSpPr>
        <p:grpSpPr>
          <a:xfrm>
            <a:off x="277772" y="2246543"/>
            <a:ext cx="4261863" cy="1905960"/>
            <a:chOff x="4988945" y="2670306"/>
            <a:chExt cx="1864258" cy="1093030"/>
          </a:xfrm>
        </p:grpSpPr>
        <p:sp>
          <p:nvSpPr>
            <p:cNvPr id="15" name="TextBox 14">
              <a:extLst>
                <a:ext uri="{FF2B5EF4-FFF2-40B4-BE49-F238E27FC236}">
                  <a16:creationId xmlns:a16="http://schemas.microsoft.com/office/drawing/2014/main" id="{912465B2-EA31-4034-9F57-5F8D173A57DB}"/>
                </a:ext>
              </a:extLst>
            </p:cNvPr>
            <p:cNvSpPr txBox="1"/>
            <p:nvPr/>
          </p:nvSpPr>
          <p:spPr>
            <a:xfrm>
              <a:off x="5281606" y="2670306"/>
              <a:ext cx="1121486" cy="316485"/>
            </a:xfrm>
            <a:prstGeom prst="rect">
              <a:avLst/>
            </a:prstGeom>
          </p:spPr>
          <p:txBody>
            <a:bodyPr vert="horz" wrap="square" lIns="91440" tIns="45720" rIns="91440" bIns="45720" rtlCol="0" anchor="t" anchorCtr="0">
              <a:noAutofit/>
            </a:bodyPr>
            <a:lstStyle/>
            <a:p>
              <a:pPr algn="ctr" defTabSz="457136">
                <a:lnSpc>
                  <a:spcPct val="120000"/>
                </a:lnSpc>
                <a:spcAft>
                  <a:spcPts val="1200"/>
                </a:spcAft>
              </a:pPr>
              <a:r>
                <a:rPr lang="en-NZ" b="1" dirty="0">
                  <a:solidFill>
                    <a:srgbClr val="1A3523"/>
                  </a:solidFill>
                  <a:latin typeface="Arial"/>
                  <a:cs typeface="Arial"/>
                </a:rPr>
                <a:t>Pre-1990</a:t>
              </a:r>
            </a:p>
          </p:txBody>
        </p:sp>
        <p:sp>
          <p:nvSpPr>
            <p:cNvPr id="17" name="TextBox 16">
              <a:extLst>
                <a:ext uri="{FF2B5EF4-FFF2-40B4-BE49-F238E27FC236}">
                  <a16:creationId xmlns:a16="http://schemas.microsoft.com/office/drawing/2014/main" id="{B3A1E6FA-F216-402B-88CC-FD74A03DBC91}"/>
                </a:ext>
              </a:extLst>
            </p:cNvPr>
            <p:cNvSpPr txBox="1"/>
            <p:nvPr/>
          </p:nvSpPr>
          <p:spPr>
            <a:xfrm>
              <a:off x="4988945" y="2807644"/>
              <a:ext cx="1864258" cy="955692"/>
            </a:xfrm>
            <a:prstGeom prst="rect">
              <a:avLst/>
            </a:prstGeom>
          </p:spPr>
          <p:txBody>
            <a:bodyPr vert="horz" wrap="square" lIns="91440" tIns="45720" rIns="91440" bIns="45720" rtlCol="0" anchor="t" anchorCtr="0">
              <a:noAutofit/>
            </a:bodyPr>
            <a:lstStyle/>
            <a:p>
              <a:pPr marL="171446" indent="-171446" defTabSz="457136">
                <a:lnSpc>
                  <a:spcPct val="120000"/>
                </a:lnSpc>
                <a:buFont typeface="Wingdings" panose="05000000000000000000" pitchFamily="2" charset="2"/>
                <a:buChar char="§"/>
              </a:pPr>
              <a:r>
                <a:rPr lang="en-NZ" sz="1200" dirty="0">
                  <a:solidFill>
                    <a:prstClr val="black">
                      <a:lumMod val="75000"/>
                      <a:lumOff val="25000"/>
                    </a:prstClr>
                  </a:solidFill>
                  <a:latin typeface="Arial"/>
                  <a:cs typeface="Arial"/>
                </a:rPr>
                <a:t>Forest established before </a:t>
              </a:r>
              <a:r>
                <a:rPr lang="en-NZ" sz="1200" dirty="0">
                  <a:solidFill>
                    <a:schemeClr val="accent6"/>
                  </a:solidFill>
                  <a:latin typeface="Arial"/>
                  <a:cs typeface="Arial"/>
                </a:rPr>
                <a:t>1 January 1990 </a:t>
              </a:r>
              <a:r>
                <a:rPr lang="en-NZ" sz="1200" dirty="0">
                  <a:solidFill>
                    <a:prstClr val="black">
                      <a:lumMod val="75000"/>
                      <a:lumOff val="25000"/>
                    </a:prstClr>
                  </a:solidFill>
                  <a:latin typeface="Arial"/>
                  <a:cs typeface="Arial"/>
                </a:rPr>
                <a:t>and land still in exotic forest on </a:t>
              </a:r>
              <a:r>
                <a:rPr lang="en-NZ" sz="1200" dirty="0">
                  <a:solidFill>
                    <a:schemeClr val="accent6"/>
                  </a:solidFill>
                  <a:latin typeface="Arial"/>
                  <a:cs typeface="Arial"/>
                </a:rPr>
                <a:t>31 December 2007 </a:t>
              </a:r>
              <a:r>
                <a:rPr lang="en-NZ" sz="1200" dirty="0">
                  <a:solidFill>
                    <a:prstClr val="black">
                      <a:lumMod val="75000"/>
                      <a:lumOff val="25000"/>
                    </a:prstClr>
                  </a:solidFill>
                  <a:latin typeface="Arial"/>
                  <a:cs typeface="Arial"/>
                </a:rPr>
                <a:t>(native forest not covered – managed through RMA and Forests Act)</a:t>
              </a:r>
            </a:p>
            <a:p>
              <a:pPr marL="171446" indent="-171446" defTabSz="457136">
                <a:lnSpc>
                  <a:spcPct val="120000"/>
                </a:lnSpc>
                <a:buFont typeface="Wingdings" panose="05000000000000000000" pitchFamily="2" charset="2"/>
                <a:buChar char="§"/>
              </a:pPr>
              <a:r>
                <a:rPr lang="en-NZ" sz="1200" dirty="0">
                  <a:solidFill>
                    <a:prstClr val="black">
                      <a:lumMod val="75000"/>
                      <a:lumOff val="25000"/>
                    </a:prstClr>
                  </a:solidFill>
                  <a:latin typeface="Arial"/>
                  <a:cs typeface="Arial"/>
                </a:rPr>
                <a:t>Counted as part of NZs baseline carbon stock – can’t earn any units from ETS</a:t>
              </a:r>
            </a:p>
            <a:p>
              <a:pPr marL="171446" indent="-171446" defTabSz="457136">
                <a:lnSpc>
                  <a:spcPct val="120000"/>
                </a:lnSpc>
                <a:buFont typeface="Wingdings" panose="05000000000000000000" pitchFamily="2" charset="2"/>
                <a:buChar char="§"/>
              </a:pPr>
              <a:r>
                <a:rPr lang="en-NZ" sz="1200" dirty="0">
                  <a:solidFill>
                    <a:prstClr val="black">
                      <a:lumMod val="75000"/>
                      <a:lumOff val="25000"/>
                    </a:prstClr>
                  </a:solidFill>
                  <a:latin typeface="Arial"/>
                  <a:cs typeface="Arial"/>
                </a:rPr>
                <a:t>Can harvest, replant and change species without ETS obligations</a:t>
              </a:r>
            </a:p>
            <a:p>
              <a:pPr marL="171446" indent="-171446" defTabSz="457136">
                <a:lnSpc>
                  <a:spcPct val="120000"/>
                </a:lnSpc>
                <a:buFont typeface="Wingdings" panose="05000000000000000000" pitchFamily="2" charset="2"/>
                <a:buChar char="§"/>
              </a:pPr>
              <a:r>
                <a:rPr lang="en-NZ" sz="1200" dirty="0">
                  <a:solidFill>
                    <a:prstClr val="black">
                      <a:lumMod val="75000"/>
                      <a:lumOff val="25000"/>
                    </a:prstClr>
                  </a:solidFill>
                  <a:latin typeface="Arial"/>
                  <a:cs typeface="Arial"/>
                </a:rPr>
                <a:t>Must pay units to the Govt if deforested</a:t>
              </a:r>
            </a:p>
            <a:p>
              <a:pPr marL="171446" indent="-171446" defTabSz="457136">
                <a:lnSpc>
                  <a:spcPct val="120000"/>
                </a:lnSpc>
                <a:buFont typeface="Wingdings" panose="05000000000000000000" pitchFamily="2" charset="2"/>
                <a:buChar char="§"/>
              </a:pPr>
              <a:r>
                <a:rPr lang="en-NZ" sz="1200" dirty="0">
                  <a:solidFill>
                    <a:prstClr val="black">
                      <a:lumMod val="75000"/>
                      <a:lumOff val="25000"/>
                    </a:prstClr>
                  </a:solidFill>
                  <a:latin typeface="Arial"/>
                  <a:cs typeface="Arial"/>
                </a:rPr>
                <a:t>Participation is </a:t>
              </a:r>
              <a:r>
                <a:rPr lang="en-NZ" sz="1200" u="sng" dirty="0">
                  <a:solidFill>
                    <a:schemeClr val="accent6">
                      <a:lumMod val="75000"/>
                    </a:schemeClr>
                  </a:solidFill>
                  <a:latin typeface="Arial"/>
                  <a:cs typeface="Arial"/>
                </a:rPr>
                <a:t>mandatory</a:t>
              </a:r>
              <a:r>
                <a:rPr lang="en-NZ" sz="1200" dirty="0">
                  <a:solidFill>
                    <a:prstClr val="black">
                      <a:lumMod val="75000"/>
                      <a:lumOff val="25000"/>
                    </a:prstClr>
                  </a:solidFill>
                  <a:latin typeface="Arial"/>
                  <a:cs typeface="Arial"/>
                </a:rPr>
                <a:t> – only if deforested</a:t>
              </a:r>
              <a:endParaRPr lang="en-NZ" sz="900" dirty="0">
                <a:solidFill>
                  <a:prstClr val="black">
                    <a:lumMod val="75000"/>
                    <a:lumOff val="25000"/>
                  </a:prstClr>
                </a:solidFill>
                <a:latin typeface="Arial"/>
                <a:cs typeface="Arial"/>
              </a:endParaRPr>
            </a:p>
            <a:p>
              <a:pPr defTabSz="457136">
                <a:lnSpc>
                  <a:spcPct val="120000"/>
                </a:lnSpc>
              </a:pPr>
              <a:endParaRPr lang="en-NZ" sz="1400" dirty="0">
                <a:solidFill>
                  <a:prstClr val="black">
                    <a:lumMod val="75000"/>
                    <a:lumOff val="25000"/>
                  </a:prstClr>
                </a:solidFill>
                <a:latin typeface="Arial"/>
                <a:cs typeface="Arial"/>
              </a:endParaRPr>
            </a:p>
          </p:txBody>
        </p:sp>
      </p:grpSp>
      <p:sp>
        <p:nvSpPr>
          <p:cNvPr id="20" name="Title 2">
            <a:extLst>
              <a:ext uri="{FF2B5EF4-FFF2-40B4-BE49-F238E27FC236}">
                <a16:creationId xmlns:a16="http://schemas.microsoft.com/office/drawing/2014/main" id="{08E2A0B7-B784-412D-B2F2-11B0C0162657}"/>
              </a:ext>
            </a:extLst>
          </p:cNvPr>
          <p:cNvSpPr>
            <a:spLocks noGrp="1"/>
          </p:cNvSpPr>
          <p:nvPr>
            <p:ph type="title"/>
          </p:nvPr>
        </p:nvSpPr>
        <p:spPr>
          <a:xfrm>
            <a:off x="316074" y="297878"/>
            <a:ext cx="5757313" cy="857250"/>
          </a:xfrm>
          <a:prstGeom prst="rect">
            <a:avLst/>
          </a:prstGeom>
        </p:spPr>
        <p:txBody>
          <a:bodyPr/>
          <a:lstStyle/>
          <a:p>
            <a:r>
              <a:rPr lang="en-US" sz="3000" dirty="0"/>
              <a:t>Two kinds of forest</a:t>
            </a:r>
          </a:p>
        </p:txBody>
      </p:sp>
      <p:pic>
        <p:nvPicPr>
          <p:cNvPr id="4" name="Graphic 3" descr="Deciduous tree">
            <a:extLst>
              <a:ext uri="{FF2B5EF4-FFF2-40B4-BE49-F238E27FC236}">
                <a16:creationId xmlns:a16="http://schemas.microsoft.com/office/drawing/2014/main" id="{EC702D33-AE86-4E14-A722-46A5295E3E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0614" y="1320735"/>
            <a:ext cx="1002767" cy="1002767"/>
          </a:xfrm>
          <a:prstGeom prst="rect">
            <a:avLst/>
          </a:prstGeom>
        </p:spPr>
      </p:pic>
      <p:pic>
        <p:nvPicPr>
          <p:cNvPr id="27" name="Graphic 26" descr="Deciduous tree">
            <a:extLst>
              <a:ext uri="{FF2B5EF4-FFF2-40B4-BE49-F238E27FC236}">
                <a16:creationId xmlns:a16="http://schemas.microsoft.com/office/drawing/2014/main" id="{66661E4D-1C0D-462F-BBD7-337397EC3D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74519" y="1441903"/>
            <a:ext cx="877695" cy="877695"/>
          </a:xfrm>
          <a:prstGeom prst="rect">
            <a:avLst/>
          </a:prstGeom>
        </p:spPr>
      </p:pic>
      <p:pic>
        <p:nvPicPr>
          <p:cNvPr id="28" name="Graphic 27" descr="Deciduous tree">
            <a:extLst>
              <a:ext uri="{FF2B5EF4-FFF2-40B4-BE49-F238E27FC236}">
                <a16:creationId xmlns:a16="http://schemas.microsoft.com/office/drawing/2014/main" id="{675896A2-CD0B-4C0C-AD9D-5E5497F2BE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93352" y="1319059"/>
            <a:ext cx="1002767" cy="1002767"/>
          </a:xfrm>
          <a:prstGeom prst="rect">
            <a:avLst/>
          </a:prstGeom>
        </p:spPr>
      </p:pic>
      <p:sp>
        <p:nvSpPr>
          <p:cNvPr id="21" name="Rectangle 20">
            <a:extLst>
              <a:ext uri="{FF2B5EF4-FFF2-40B4-BE49-F238E27FC236}">
                <a16:creationId xmlns:a16="http://schemas.microsoft.com/office/drawing/2014/main" id="{18C8F9E8-1DEB-405F-AED4-A88EE26963BC}"/>
              </a:ext>
            </a:extLst>
          </p:cNvPr>
          <p:cNvSpPr/>
          <p:nvPr/>
        </p:nvSpPr>
        <p:spPr>
          <a:xfrm>
            <a:off x="277774" y="2269344"/>
            <a:ext cx="4198787" cy="2259794"/>
          </a:xfrm>
          <a:prstGeom prst="rect">
            <a:avLst/>
          </a:prstGeom>
          <a:noFill/>
          <a:ln w="28575">
            <a:solidFill>
              <a:srgbClr val="1A352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sz="1350"/>
          </a:p>
        </p:txBody>
      </p:sp>
      <p:sp>
        <p:nvSpPr>
          <p:cNvPr id="3" name="Rectangle 2">
            <a:extLst>
              <a:ext uri="{FF2B5EF4-FFF2-40B4-BE49-F238E27FC236}">
                <a16:creationId xmlns:a16="http://schemas.microsoft.com/office/drawing/2014/main" id="{B909E683-99C1-4C3C-8F03-6210B7680F18}"/>
              </a:ext>
            </a:extLst>
          </p:cNvPr>
          <p:cNvSpPr/>
          <p:nvPr/>
        </p:nvSpPr>
        <p:spPr>
          <a:xfrm>
            <a:off x="-125738" y="778901"/>
            <a:ext cx="8895910" cy="553998"/>
          </a:xfrm>
          <a:prstGeom prst="rect">
            <a:avLst/>
          </a:prstGeom>
        </p:spPr>
        <p:txBody>
          <a:bodyPr wrap="square">
            <a:spAutoFit/>
          </a:bodyPr>
          <a:lstStyle/>
          <a:p>
            <a:pPr marL="457178" defTabSz="457136" fontAlgn="base">
              <a:spcBef>
                <a:spcPct val="20000"/>
              </a:spcBef>
              <a:spcAft>
                <a:spcPct val="0"/>
              </a:spcAft>
            </a:pPr>
            <a:r>
              <a:rPr lang="en-NZ" sz="1500" b="1" dirty="0">
                <a:solidFill>
                  <a:prstClr val="black">
                    <a:lumMod val="75000"/>
                    <a:lumOff val="25000"/>
                  </a:prstClr>
                </a:solidFill>
                <a:latin typeface="Arial"/>
                <a:ea typeface="ＭＳ Ｐゴシック" pitchFamily="-112" charset="-128"/>
              </a:rPr>
              <a:t>The baseline date for net emissions is </a:t>
            </a:r>
            <a:r>
              <a:rPr lang="en-NZ" sz="1500" b="1" dirty="0">
                <a:solidFill>
                  <a:srgbClr val="FF0000"/>
                </a:solidFill>
                <a:latin typeface="Arial"/>
                <a:ea typeface="ＭＳ Ｐゴシック" pitchFamily="-112" charset="-128"/>
              </a:rPr>
              <a:t>1 January 1990 </a:t>
            </a:r>
            <a:r>
              <a:rPr lang="en-NZ" sz="1500" b="1" dirty="0">
                <a:solidFill>
                  <a:prstClr val="black">
                    <a:lumMod val="75000"/>
                    <a:lumOff val="25000"/>
                  </a:prstClr>
                </a:solidFill>
                <a:latin typeface="Arial"/>
                <a:ea typeface="ＭＳ Ｐゴシック" pitchFamily="-112" charset="-128"/>
              </a:rPr>
              <a:t>– agreed in the Kyoto Protocol – this creates two kinds of forest which are treated differently in the ETS.  </a:t>
            </a:r>
          </a:p>
        </p:txBody>
      </p:sp>
      <p:cxnSp>
        <p:nvCxnSpPr>
          <p:cNvPr id="6" name="Straight Connector 5">
            <a:extLst>
              <a:ext uri="{FF2B5EF4-FFF2-40B4-BE49-F238E27FC236}">
                <a16:creationId xmlns:a16="http://schemas.microsoft.com/office/drawing/2014/main" id="{6A26456D-F96A-402E-BC1C-734B5D8A9907}"/>
              </a:ext>
            </a:extLst>
          </p:cNvPr>
          <p:cNvCxnSpPr>
            <a:cxnSpLocks/>
          </p:cNvCxnSpPr>
          <p:nvPr/>
        </p:nvCxnSpPr>
        <p:spPr>
          <a:xfrm>
            <a:off x="4552338" y="1539769"/>
            <a:ext cx="0" cy="2989368"/>
          </a:xfrm>
          <a:prstGeom prst="line">
            <a:avLst/>
          </a:prstGeom>
          <a:ln w="44450">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B589C79D-325C-49A3-BB3D-166FAB9E539B}"/>
              </a:ext>
            </a:extLst>
          </p:cNvPr>
          <p:cNvGrpSpPr/>
          <p:nvPr/>
        </p:nvGrpSpPr>
        <p:grpSpPr>
          <a:xfrm>
            <a:off x="4671055" y="2246544"/>
            <a:ext cx="4408651" cy="1702049"/>
            <a:chOff x="6910689" y="2670306"/>
            <a:chExt cx="1928467" cy="976091"/>
          </a:xfrm>
        </p:grpSpPr>
        <p:sp>
          <p:nvSpPr>
            <p:cNvPr id="22" name="TextBox 21">
              <a:extLst>
                <a:ext uri="{FF2B5EF4-FFF2-40B4-BE49-F238E27FC236}">
                  <a16:creationId xmlns:a16="http://schemas.microsoft.com/office/drawing/2014/main" id="{379CFA29-1230-4E3F-9B24-67B92FD4FF3B}"/>
                </a:ext>
              </a:extLst>
            </p:cNvPr>
            <p:cNvSpPr txBox="1"/>
            <p:nvPr/>
          </p:nvSpPr>
          <p:spPr>
            <a:xfrm>
              <a:off x="7254934" y="2670306"/>
              <a:ext cx="1121486" cy="316485"/>
            </a:xfrm>
            <a:prstGeom prst="rect">
              <a:avLst/>
            </a:prstGeom>
          </p:spPr>
          <p:txBody>
            <a:bodyPr vert="horz" wrap="square" lIns="91440" tIns="45720" rIns="91440" bIns="45720" rtlCol="0" anchor="t" anchorCtr="0">
              <a:noAutofit/>
            </a:bodyPr>
            <a:lstStyle/>
            <a:p>
              <a:pPr algn="ctr" defTabSz="457136">
                <a:lnSpc>
                  <a:spcPct val="120000"/>
                </a:lnSpc>
                <a:spcAft>
                  <a:spcPts val="1200"/>
                </a:spcAft>
              </a:pPr>
              <a:r>
                <a:rPr lang="en-NZ" b="1" dirty="0">
                  <a:solidFill>
                    <a:srgbClr val="95C11F"/>
                  </a:solidFill>
                  <a:latin typeface="Arial"/>
                  <a:cs typeface="Arial"/>
                </a:rPr>
                <a:t>Post-1989</a:t>
              </a:r>
            </a:p>
          </p:txBody>
        </p:sp>
        <p:sp>
          <p:nvSpPr>
            <p:cNvPr id="23" name="TextBox 22">
              <a:extLst>
                <a:ext uri="{FF2B5EF4-FFF2-40B4-BE49-F238E27FC236}">
                  <a16:creationId xmlns:a16="http://schemas.microsoft.com/office/drawing/2014/main" id="{6B0E8C02-6FFB-428A-839C-04B3BA8590AA}"/>
                </a:ext>
              </a:extLst>
            </p:cNvPr>
            <p:cNvSpPr txBox="1"/>
            <p:nvPr/>
          </p:nvSpPr>
          <p:spPr>
            <a:xfrm>
              <a:off x="6910689" y="2807643"/>
              <a:ext cx="1928467" cy="838754"/>
            </a:xfrm>
            <a:prstGeom prst="rect">
              <a:avLst/>
            </a:prstGeom>
          </p:spPr>
          <p:txBody>
            <a:bodyPr vert="horz" wrap="square" lIns="91440" tIns="45720" rIns="91440" bIns="45720" rtlCol="0" anchor="t" anchorCtr="0">
              <a:noAutofit/>
            </a:bodyPr>
            <a:lstStyle/>
            <a:p>
              <a:pPr marL="171446" indent="-171446" defTabSz="457136">
                <a:lnSpc>
                  <a:spcPct val="120000"/>
                </a:lnSpc>
                <a:buFont typeface="Wingdings" panose="05000000000000000000" pitchFamily="2" charset="2"/>
                <a:buChar char="§"/>
              </a:pPr>
              <a:r>
                <a:rPr lang="en-NZ" sz="1200" dirty="0">
                  <a:solidFill>
                    <a:prstClr val="black">
                      <a:lumMod val="75000"/>
                      <a:lumOff val="25000"/>
                    </a:prstClr>
                  </a:solidFill>
                  <a:latin typeface="Arial"/>
                  <a:cs typeface="Arial"/>
                </a:rPr>
                <a:t>Exotic/native forest established after </a:t>
              </a:r>
              <a:r>
                <a:rPr lang="en-NZ" sz="1200" dirty="0">
                  <a:solidFill>
                    <a:schemeClr val="accent6"/>
                  </a:solidFill>
                  <a:latin typeface="Arial"/>
                  <a:cs typeface="Arial"/>
                </a:rPr>
                <a:t>31 December 1989 </a:t>
              </a:r>
            </a:p>
            <a:p>
              <a:pPr marL="171446" indent="-171446" defTabSz="457136">
                <a:lnSpc>
                  <a:spcPct val="120000"/>
                </a:lnSpc>
                <a:buFont typeface="Wingdings" panose="05000000000000000000" pitchFamily="2" charset="2"/>
                <a:buChar char="§"/>
              </a:pPr>
              <a:r>
                <a:rPr lang="en-NZ" sz="1200" dirty="0">
                  <a:solidFill>
                    <a:prstClr val="black">
                      <a:lumMod val="75000"/>
                      <a:lumOff val="25000"/>
                    </a:prstClr>
                  </a:solidFill>
                  <a:latin typeface="Arial"/>
                  <a:cs typeface="Arial"/>
                </a:rPr>
                <a:t>Additional carbon storage above the baseline</a:t>
              </a:r>
            </a:p>
            <a:p>
              <a:pPr marL="171446" indent="-171446" defTabSz="457136">
                <a:lnSpc>
                  <a:spcPct val="120000"/>
                </a:lnSpc>
                <a:buFont typeface="Wingdings" panose="05000000000000000000" pitchFamily="2" charset="2"/>
                <a:buChar char="§"/>
              </a:pPr>
              <a:r>
                <a:rPr lang="en-NZ" sz="1200" dirty="0">
                  <a:solidFill>
                    <a:prstClr val="black">
                      <a:lumMod val="75000"/>
                      <a:lumOff val="25000"/>
                    </a:prstClr>
                  </a:solidFill>
                  <a:latin typeface="Arial"/>
                  <a:cs typeface="Arial"/>
                </a:rPr>
                <a:t>Earn units for forest growth</a:t>
              </a:r>
            </a:p>
            <a:p>
              <a:pPr marL="171446" indent="-171446" defTabSz="457136">
                <a:lnSpc>
                  <a:spcPct val="120000"/>
                </a:lnSpc>
                <a:buFont typeface="Wingdings" panose="05000000000000000000" pitchFamily="2" charset="2"/>
                <a:buChar char="§"/>
              </a:pPr>
              <a:r>
                <a:rPr lang="en-NZ" sz="1200" dirty="0">
                  <a:solidFill>
                    <a:prstClr val="black">
                      <a:lumMod val="75000"/>
                      <a:lumOff val="25000"/>
                    </a:prstClr>
                  </a:solidFill>
                  <a:latin typeface="Arial"/>
                  <a:cs typeface="Arial"/>
                </a:rPr>
                <a:t>Obligations if harvested</a:t>
              </a:r>
            </a:p>
            <a:p>
              <a:pPr marL="171446" indent="-171446" defTabSz="457136">
                <a:lnSpc>
                  <a:spcPct val="120000"/>
                </a:lnSpc>
                <a:buFont typeface="Wingdings" panose="05000000000000000000" pitchFamily="2" charset="2"/>
                <a:buChar char="§"/>
              </a:pPr>
              <a:r>
                <a:rPr lang="en-NZ" sz="1200" dirty="0">
                  <a:solidFill>
                    <a:prstClr val="black">
                      <a:lumMod val="75000"/>
                      <a:lumOff val="25000"/>
                    </a:prstClr>
                  </a:solidFill>
                  <a:latin typeface="Arial"/>
                  <a:cs typeface="Arial"/>
                </a:rPr>
                <a:t>Must pay back all units if deforested</a:t>
              </a:r>
            </a:p>
            <a:p>
              <a:pPr marL="171446" indent="-171446" defTabSz="457136">
                <a:lnSpc>
                  <a:spcPct val="120000"/>
                </a:lnSpc>
                <a:buFont typeface="Wingdings" panose="05000000000000000000" pitchFamily="2" charset="2"/>
                <a:buChar char="§"/>
              </a:pPr>
              <a:r>
                <a:rPr lang="en-NZ" sz="1200" dirty="0">
                  <a:solidFill>
                    <a:prstClr val="black">
                      <a:lumMod val="75000"/>
                      <a:lumOff val="25000"/>
                    </a:prstClr>
                  </a:solidFill>
                  <a:latin typeface="Arial"/>
                  <a:cs typeface="Arial"/>
                </a:rPr>
                <a:t>Participation is </a:t>
              </a:r>
              <a:r>
                <a:rPr lang="en-NZ" sz="1200" u="sng" dirty="0">
                  <a:solidFill>
                    <a:schemeClr val="accent6">
                      <a:lumMod val="75000"/>
                    </a:schemeClr>
                  </a:solidFill>
                  <a:latin typeface="Arial"/>
                  <a:cs typeface="Arial"/>
                </a:rPr>
                <a:t>voluntary</a:t>
              </a:r>
              <a:r>
                <a:rPr lang="en-NZ" sz="1200" dirty="0">
                  <a:solidFill>
                    <a:prstClr val="black">
                      <a:lumMod val="75000"/>
                      <a:lumOff val="25000"/>
                    </a:prstClr>
                  </a:solidFill>
                  <a:latin typeface="Arial"/>
                  <a:cs typeface="Arial"/>
                </a:rPr>
                <a:t> – need to register</a:t>
              </a:r>
            </a:p>
          </p:txBody>
        </p:sp>
      </p:grpSp>
      <p:pic>
        <p:nvPicPr>
          <p:cNvPr id="24" name="Graphic 23" descr="Deciduous tree">
            <a:extLst>
              <a:ext uri="{FF2B5EF4-FFF2-40B4-BE49-F238E27FC236}">
                <a16:creationId xmlns:a16="http://schemas.microsoft.com/office/drawing/2014/main" id="{8386929A-636A-4757-A519-DABFBA7C0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59413" y="1332614"/>
            <a:ext cx="1002767" cy="1002767"/>
          </a:xfrm>
          <a:prstGeom prst="rect">
            <a:avLst/>
          </a:prstGeom>
        </p:spPr>
      </p:pic>
      <p:pic>
        <p:nvPicPr>
          <p:cNvPr id="25" name="Graphic 24" descr="Deciduous tree">
            <a:extLst>
              <a:ext uri="{FF2B5EF4-FFF2-40B4-BE49-F238E27FC236}">
                <a16:creationId xmlns:a16="http://schemas.microsoft.com/office/drawing/2014/main" id="{D22042EB-10C7-4E39-89A0-353EA4537E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81455" y="1539769"/>
            <a:ext cx="770641" cy="770641"/>
          </a:xfrm>
          <a:prstGeom prst="rect">
            <a:avLst/>
          </a:prstGeom>
        </p:spPr>
      </p:pic>
      <p:pic>
        <p:nvPicPr>
          <p:cNvPr id="26" name="Graphic 25" descr="Deciduous tree">
            <a:extLst>
              <a:ext uri="{FF2B5EF4-FFF2-40B4-BE49-F238E27FC236}">
                <a16:creationId xmlns:a16="http://schemas.microsoft.com/office/drawing/2014/main" id="{E281BB21-10D6-4297-A80E-A5934DC3CA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29494" y="1789097"/>
            <a:ext cx="511086" cy="511086"/>
          </a:xfrm>
          <a:prstGeom prst="rect">
            <a:avLst/>
          </a:prstGeom>
        </p:spPr>
      </p:pic>
      <p:sp>
        <p:nvSpPr>
          <p:cNvPr id="32" name="Rectangle 31">
            <a:extLst>
              <a:ext uri="{FF2B5EF4-FFF2-40B4-BE49-F238E27FC236}">
                <a16:creationId xmlns:a16="http://schemas.microsoft.com/office/drawing/2014/main" id="{C1602199-4733-492E-A39C-24FE56A2CD39}"/>
              </a:ext>
            </a:extLst>
          </p:cNvPr>
          <p:cNvSpPr/>
          <p:nvPr/>
        </p:nvSpPr>
        <p:spPr>
          <a:xfrm>
            <a:off x="4637204" y="2269343"/>
            <a:ext cx="4198787" cy="2259794"/>
          </a:xfrm>
          <a:prstGeom prst="rect">
            <a:avLst/>
          </a:prstGeom>
          <a:noFill/>
          <a:ln w="28575">
            <a:solidFill>
              <a:srgbClr val="95C11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sz="1350"/>
          </a:p>
        </p:txBody>
      </p:sp>
      <p:sp>
        <p:nvSpPr>
          <p:cNvPr id="2" name="Oval 1">
            <a:extLst>
              <a:ext uri="{FF2B5EF4-FFF2-40B4-BE49-F238E27FC236}">
                <a16:creationId xmlns:a16="http://schemas.microsoft.com/office/drawing/2014/main" id="{3FE28D3E-BD5A-02B8-40E3-93EF27C00101}"/>
              </a:ext>
            </a:extLst>
          </p:cNvPr>
          <p:cNvSpPr/>
          <p:nvPr/>
        </p:nvSpPr>
        <p:spPr>
          <a:xfrm>
            <a:off x="2177722" y="2465706"/>
            <a:ext cx="1276678" cy="312386"/>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5" name="Oval 4">
            <a:extLst>
              <a:ext uri="{FF2B5EF4-FFF2-40B4-BE49-F238E27FC236}">
                <a16:creationId xmlns:a16="http://schemas.microsoft.com/office/drawing/2014/main" id="{B7D58288-A6FE-4982-2078-5861235AFC31}"/>
              </a:ext>
            </a:extLst>
          </p:cNvPr>
          <p:cNvSpPr/>
          <p:nvPr/>
        </p:nvSpPr>
        <p:spPr>
          <a:xfrm>
            <a:off x="1503680" y="2707707"/>
            <a:ext cx="1491055" cy="312386"/>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7" name="Oval 6">
            <a:extLst>
              <a:ext uri="{FF2B5EF4-FFF2-40B4-BE49-F238E27FC236}">
                <a16:creationId xmlns:a16="http://schemas.microsoft.com/office/drawing/2014/main" id="{5A1AFBF1-25A2-0787-B0D3-458C38509FF0}"/>
              </a:ext>
            </a:extLst>
          </p:cNvPr>
          <p:cNvSpPr/>
          <p:nvPr/>
        </p:nvSpPr>
        <p:spPr>
          <a:xfrm>
            <a:off x="1457269" y="4237071"/>
            <a:ext cx="2308704" cy="312386"/>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9" name="Oval 8">
            <a:extLst>
              <a:ext uri="{FF2B5EF4-FFF2-40B4-BE49-F238E27FC236}">
                <a16:creationId xmlns:a16="http://schemas.microsoft.com/office/drawing/2014/main" id="{97D1445B-5850-3AD6-FA92-515278F417F6}"/>
              </a:ext>
            </a:extLst>
          </p:cNvPr>
          <p:cNvSpPr/>
          <p:nvPr/>
        </p:nvSpPr>
        <p:spPr>
          <a:xfrm>
            <a:off x="7286547" y="2507700"/>
            <a:ext cx="1556128" cy="312386"/>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0" name="Oval 9">
            <a:extLst>
              <a:ext uri="{FF2B5EF4-FFF2-40B4-BE49-F238E27FC236}">
                <a16:creationId xmlns:a16="http://schemas.microsoft.com/office/drawing/2014/main" id="{E23429E6-F3EF-F69F-A66C-1F2E76B61CBA}"/>
              </a:ext>
            </a:extLst>
          </p:cNvPr>
          <p:cNvSpPr/>
          <p:nvPr/>
        </p:nvSpPr>
        <p:spPr>
          <a:xfrm>
            <a:off x="5830234" y="3578663"/>
            <a:ext cx="845477" cy="312386"/>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85856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nodeType="withEffect">
                                  <p:stCondLst>
                                    <p:cond delay="100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childTnLst>
                                </p:cTn>
                              </p:par>
                              <p:par>
                                <p:cTn id="31" presetID="10" presetClass="entr" presetSubtype="0" fill="hold" nodeType="withEffect">
                                  <p:stCondLst>
                                    <p:cond delay="200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2" grpId="0" animBg="1"/>
      <p:bldP spid="2" grpId="0" animBg="1"/>
      <p:bldP spid="5" grpId="0" animBg="1"/>
      <p:bldP spid="7"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BE09D4-DD87-4296-BA3C-99F3B8D75429}"/>
              </a:ext>
            </a:extLst>
          </p:cNvPr>
          <p:cNvSpPr>
            <a:spLocks noGrp="1"/>
          </p:cNvSpPr>
          <p:nvPr>
            <p:ph type="body" sz="quarter" idx="10"/>
          </p:nvPr>
        </p:nvSpPr>
        <p:spPr/>
        <p:txBody>
          <a:bodyPr/>
          <a:lstStyle/>
          <a:p>
            <a:endParaRPr lang="en-NZ"/>
          </a:p>
        </p:txBody>
      </p:sp>
      <p:sp>
        <p:nvSpPr>
          <p:cNvPr id="3" name="Title 2">
            <a:extLst>
              <a:ext uri="{FF2B5EF4-FFF2-40B4-BE49-F238E27FC236}">
                <a16:creationId xmlns:a16="http://schemas.microsoft.com/office/drawing/2014/main" id="{11EC8E6B-8E62-4652-B05A-F118113B09EF}"/>
              </a:ext>
            </a:extLst>
          </p:cNvPr>
          <p:cNvSpPr>
            <a:spLocks noGrp="1"/>
          </p:cNvSpPr>
          <p:nvPr>
            <p:ph type="title"/>
          </p:nvPr>
        </p:nvSpPr>
        <p:spPr/>
        <p:txBody>
          <a:bodyPr/>
          <a:lstStyle/>
          <a:p>
            <a:r>
              <a:rPr lang="en-NZ" dirty="0"/>
              <a:t>Examples of post-1989 forest eligibility</a:t>
            </a:r>
          </a:p>
        </p:txBody>
      </p:sp>
      <p:sp>
        <p:nvSpPr>
          <p:cNvPr id="4" name="Rounded Rectangle 15">
            <a:extLst>
              <a:ext uri="{FF2B5EF4-FFF2-40B4-BE49-F238E27FC236}">
                <a16:creationId xmlns:a16="http://schemas.microsoft.com/office/drawing/2014/main" id="{D7221CEB-6885-4BD9-A90C-49B73FAC3D40}"/>
              </a:ext>
            </a:extLst>
          </p:cNvPr>
          <p:cNvSpPr/>
          <p:nvPr/>
        </p:nvSpPr>
        <p:spPr>
          <a:xfrm>
            <a:off x="6283723" y="1057542"/>
            <a:ext cx="2631678" cy="3109899"/>
          </a:xfrm>
          <a:prstGeom prst="roundRect">
            <a:avLst/>
          </a:prstGeom>
          <a:solidFill>
            <a:srgbClr val="D8EEC0"/>
          </a:solidFill>
          <a:ln w="38100" cap="flat" cmpd="sng" algn="ctr">
            <a:solidFill>
              <a:srgbClr val="375517"/>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NZ"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4">
            <a:extLst>
              <a:ext uri="{FF2B5EF4-FFF2-40B4-BE49-F238E27FC236}">
                <a16:creationId xmlns:a16="http://schemas.microsoft.com/office/drawing/2014/main" id="{5E40A8A9-09A0-47B7-8472-71A722E2E54B}"/>
              </a:ext>
            </a:extLst>
          </p:cNvPr>
          <p:cNvSpPr/>
          <p:nvPr/>
        </p:nvSpPr>
        <p:spPr>
          <a:xfrm>
            <a:off x="3222923" y="1057543"/>
            <a:ext cx="2635040" cy="3109898"/>
          </a:xfrm>
          <a:prstGeom prst="roundRect">
            <a:avLst/>
          </a:prstGeom>
          <a:solidFill>
            <a:srgbClr val="D8EEC0"/>
          </a:solidFill>
          <a:ln w="38100" cap="flat" cmpd="sng" algn="ctr">
            <a:solidFill>
              <a:srgbClr val="375517"/>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NZ"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1">
            <a:extLst>
              <a:ext uri="{FF2B5EF4-FFF2-40B4-BE49-F238E27FC236}">
                <a16:creationId xmlns:a16="http://schemas.microsoft.com/office/drawing/2014/main" id="{747C7918-A7D9-4959-926C-A156819A8985}"/>
              </a:ext>
            </a:extLst>
          </p:cNvPr>
          <p:cNvSpPr/>
          <p:nvPr/>
        </p:nvSpPr>
        <p:spPr>
          <a:xfrm>
            <a:off x="183412" y="1057543"/>
            <a:ext cx="2613751" cy="3109898"/>
          </a:xfrm>
          <a:prstGeom prst="roundRect">
            <a:avLst/>
          </a:prstGeom>
          <a:solidFill>
            <a:srgbClr val="D8EEC0"/>
          </a:solidFill>
          <a:ln w="38100" cap="flat" cmpd="sng" algn="ctr">
            <a:solidFill>
              <a:srgbClr val="375517"/>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NZ"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C419529-F0D1-4052-B0BF-7970170446E5}"/>
              </a:ext>
            </a:extLst>
          </p:cNvPr>
          <p:cNvSpPr txBox="1"/>
          <p:nvPr/>
        </p:nvSpPr>
        <p:spPr>
          <a:xfrm>
            <a:off x="3312171" y="1120803"/>
            <a:ext cx="2466590" cy="1107996"/>
          </a:xfrm>
          <a:prstGeom prst="rect">
            <a:avLst/>
          </a:prstGeom>
          <a:noFill/>
          <a:ln w="28575">
            <a:noFill/>
          </a:ln>
        </p:spPr>
        <p:txBody>
          <a:bodyPr wrap="square" rtlCol="0">
            <a:spAutoFit/>
          </a:bodyPr>
          <a:lstStyle/>
          <a:p>
            <a:pPr algn="ctr" defTabSz="685800"/>
            <a:r>
              <a:rPr lang="en-NZ" sz="1050" b="1" kern="0" dirty="0">
                <a:solidFill>
                  <a:srgbClr val="000000"/>
                </a:solidFill>
                <a:latin typeface="Calibri" panose="020F0502020204030204"/>
              </a:rPr>
              <a:t>5ha back paddocks </a:t>
            </a:r>
            <a:r>
              <a:rPr lang="en-NZ" sz="1050" kern="0" dirty="0">
                <a:solidFill>
                  <a:srgbClr val="000000"/>
                </a:solidFill>
                <a:latin typeface="Calibri" panose="020F0502020204030204"/>
              </a:rPr>
              <a:t>grazed since the 1970s, with </a:t>
            </a:r>
            <a:r>
              <a:rPr lang="en-NZ" sz="1050" b="1" kern="0" dirty="0">
                <a:solidFill>
                  <a:srgbClr val="000000"/>
                </a:solidFill>
                <a:latin typeface="Calibri" panose="020F0502020204030204"/>
              </a:rPr>
              <a:t>enough livestock to stop growth </a:t>
            </a:r>
            <a:r>
              <a:rPr lang="en-NZ" sz="1050" kern="0" dirty="0">
                <a:solidFill>
                  <a:srgbClr val="000000"/>
                </a:solidFill>
                <a:latin typeface="Calibri" panose="020F0502020204030204"/>
              </a:rPr>
              <a:t>of any forest species. </a:t>
            </a:r>
            <a:r>
              <a:rPr lang="en-NZ" sz="1050" b="1" kern="0" dirty="0">
                <a:solidFill>
                  <a:srgbClr val="000000"/>
                </a:solidFill>
                <a:latin typeface="Calibri" panose="020F0502020204030204"/>
              </a:rPr>
              <a:t>Livestock were removed in early 1993 </a:t>
            </a:r>
            <a:r>
              <a:rPr lang="en-NZ" sz="1050" kern="0" dirty="0">
                <a:solidFill>
                  <a:srgbClr val="000000"/>
                </a:solidFill>
                <a:latin typeface="Calibri" panose="020F0502020204030204"/>
              </a:rPr>
              <a:t>and extensive m</a:t>
            </a:r>
            <a:r>
              <a:rPr lang="en-NZ" sz="1050" kern="0" dirty="0">
                <a:solidFill>
                  <a:srgbClr val="000000"/>
                </a:solidFill>
                <a:latin typeface="Calibri" panose="020F0502020204030204"/>
                <a:cs typeface="Arial" panose="020B0604020202020204" pitchFamily="34" charset="0"/>
              </a:rPr>
              <a:t>ā</a:t>
            </a:r>
            <a:r>
              <a:rPr lang="en-NZ" sz="1050" kern="0" dirty="0">
                <a:solidFill>
                  <a:srgbClr val="000000"/>
                </a:solidFill>
                <a:latin typeface="Calibri" panose="020F0502020204030204"/>
              </a:rPr>
              <a:t>nuka seedling regeneration visible over the whole area by 1996</a:t>
            </a:r>
            <a:r>
              <a:rPr lang="en-NZ" sz="1350" kern="0" dirty="0">
                <a:solidFill>
                  <a:srgbClr val="000000"/>
                </a:solidFill>
                <a:latin typeface="Calibri" panose="020F0502020204030204"/>
              </a:rPr>
              <a:t>.</a:t>
            </a:r>
          </a:p>
        </p:txBody>
      </p:sp>
      <p:sp>
        <p:nvSpPr>
          <p:cNvPr id="9" name="TextBox 8">
            <a:extLst>
              <a:ext uri="{FF2B5EF4-FFF2-40B4-BE49-F238E27FC236}">
                <a16:creationId xmlns:a16="http://schemas.microsoft.com/office/drawing/2014/main" id="{52994ABD-7FAB-481D-BD66-CDB7340D727E}"/>
              </a:ext>
            </a:extLst>
          </p:cNvPr>
          <p:cNvSpPr txBox="1"/>
          <p:nvPr/>
        </p:nvSpPr>
        <p:spPr>
          <a:xfrm>
            <a:off x="6486864" y="1120802"/>
            <a:ext cx="2257521" cy="1061829"/>
          </a:xfrm>
          <a:prstGeom prst="rect">
            <a:avLst/>
          </a:prstGeom>
          <a:noFill/>
          <a:ln w="28575">
            <a:noFill/>
          </a:ln>
        </p:spPr>
        <p:txBody>
          <a:bodyPr wrap="square" rtlCol="0">
            <a:spAutoFit/>
          </a:bodyPr>
          <a:lstStyle/>
          <a:p>
            <a:pPr algn="ctr" defTabSz="685800"/>
            <a:r>
              <a:rPr lang="en-NZ" sz="1050" b="1" kern="0" dirty="0">
                <a:solidFill>
                  <a:srgbClr val="000000"/>
                </a:solidFill>
                <a:latin typeface="Calibri" panose="020F0502020204030204"/>
              </a:rPr>
              <a:t>5ha gully</a:t>
            </a:r>
            <a:r>
              <a:rPr lang="en-NZ" sz="1050" kern="0" dirty="0">
                <a:solidFill>
                  <a:srgbClr val="000000"/>
                </a:solidFill>
                <a:latin typeface="Calibri" panose="020F0502020204030204"/>
              </a:rPr>
              <a:t> originally indigenous forest but was converted to farmland in the 1930s. It was </a:t>
            </a:r>
            <a:r>
              <a:rPr lang="en-NZ" sz="1050" b="1" kern="0" dirty="0">
                <a:solidFill>
                  <a:srgbClr val="000000"/>
                </a:solidFill>
                <a:latin typeface="Calibri" panose="020F0502020204030204"/>
              </a:rPr>
              <a:t>farmed until the early 1980s then abandoned </a:t>
            </a:r>
            <a:r>
              <a:rPr lang="en-NZ" sz="1050" kern="0" dirty="0">
                <a:solidFill>
                  <a:srgbClr val="000000"/>
                </a:solidFill>
                <a:latin typeface="Calibri" panose="020F0502020204030204"/>
              </a:rPr>
              <a:t>and was left to revert to indigenous forest and is </a:t>
            </a:r>
            <a:r>
              <a:rPr lang="en-NZ" sz="1050" b="1" kern="0" dirty="0">
                <a:solidFill>
                  <a:srgbClr val="000000"/>
                </a:solidFill>
                <a:latin typeface="Calibri" panose="020F0502020204030204"/>
              </a:rPr>
              <a:t>still in forest today</a:t>
            </a:r>
            <a:r>
              <a:rPr lang="en-NZ" sz="1050" kern="0" dirty="0">
                <a:solidFill>
                  <a:srgbClr val="000000"/>
                </a:solidFill>
                <a:latin typeface="Calibri" panose="020F0502020204030204"/>
              </a:rPr>
              <a:t>.</a:t>
            </a:r>
          </a:p>
        </p:txBody>
      </p:sp>
      <p:sp>
        <p:nvSpPr>
          <p:cNvPr id="10" name="TextBox 9">
            <a:extLst>
              <a:ext uri="{FF2B5EF4-FFF2-40B4-BE49-F238E27FC236}">
                <a16:creationId xmlns:a16="http://schemas.microsoft.com/office/drawing/2014/main" id="{D6FF2A2C-72B4-4E04-8804-66480C703610}"/>
              </a:ext>
            </a:extLst>
          </p:cNvPr>
          <p:cNvSpPr txBox="1"/>
          <p:nvPr/>
        </p:nvSpPr>
        <p:spPr>
          <a:xfrm>
            <a:off x="295385" y="1158428"/>
            <a:ext cx="2435601" cy="900246"/>
          </a:xfrm>
          <a:prstGeom prst="rect">
            <a:avLst/>
          </a:prstGeom>
          <a:noFill/>
          <a:ln w="28575">
            <a:noFill/>
          </a:ln>
        </p:spPr>
        <p:txBody>
          <a:bodyPr wrap="square" rtlCol="0">
            <a:spAutoFit/>
          </a:bodyPr>
          <a:lstStyle/>
          <a:p>
            <a:pPr algn="ctr" defTabSz="685800"/>
            <a:r>
              <a:rPr lang="en-NZ" sz="1050" b="1" kern="0" dirty="0">
                <a:solidFill>
                  <a:srgbClr val="000000"/>
                </a:solidFill>
                <a:latin typeface="Calibri" panose="020F0502020204030204"/>
              </a:rPr>
              <a:t>20 hectares radiata pine planted in July 1994 </a:t>
            </a:r>
            <a:r>
              <a:rPr lang="en-NZ" sz="1050" kern="0" dirty="0">
                <a:solidFill>
                  <a:srgbClr val="000000"/>
                </a:solidFill>
                <a:latin typeface="Calibri" panose="020F0502020204030204"/>
              </a:rPr>
              <a:t>into paddocks grazed since the 1960s. </a:t>
            </a:r>
            <a:r>
              <a:rPr lang="en-NZ" sz="1050" b="1" kern="0" dirty="0">
                <a:solidFill>
                  <a:srgbClr val="000000"/>
                </a:solidFill>
                <a:latin typeface="Calibri" panose="020F0502020204030204"/>
              </a:rPr>
              <a:t>Livestock numbers before planting were enough to stop regeneration </a:t>
            </a:r>
            <a:r>
              <a:rPr lang="en-NZ" sz="1050" kern="0" dirty="0">
                <a:solidFill>
                  <a:srgbClr val="000000"/>
                </a:solidFill>
                <a:latin typeface="Calibri" panose="020F0502020204030204"/>
              </a:rPr>
              <a:t>of any forest species.</a:t>
            </a:r>
            <a:endParaRPr lang="en-NZ" sz="1350" kern="0" dirty="0">
              <a:solidFill>
                <a:srgbClr val="000000"/>
              </a:solidFill>
              <a:latin typeface="Calibri" panose="020F0502020204030204"/>
            </a:endParaRPr>
          </a:p>
        </p:txBody>
      </p:sp>
      <p:sp>
        <p:nvSpPr>
          <p:cNvPr id="11" name="TextBox 10">
            <a:extLst>
              <a:ext uri="{FF2B5EF4-FFF2-40B4-BE49-F238E27FC236}">
                <a16:creationId xmlns:a16="http://schemas.microsoft.com/office/drawing/2014/main" id="{1CCD349C-2271-4DBA-B9E3-814F45EA3ACB}"/>
              </a:ext>
            </a:extLst>
          </p:cNvPr>
          <p:cNvSpPr txBox="1"/>
          <p:nvPr/>
        </p:nvSpPr>
        <p:spPr>
          <a:xfrm>
            <a:off x="295385" y="3608744"/>
            <a:ext cx="2376046" cy="461665"/>
          </a:xfrm>
          <a:prstGeom prst="rect">
            <a:avLst/>
          </a:prstGeom>
          <a:noFill/>
        </p:spPr>
        <p:txBody>
          <a:bodyPr wrap="square" rtlCol="0">
            <a:spAutoFit/>
          </a:bodyPr>
          <a:lstStyle/>
          <a:p>
            <a:pPr algn="ctr" defTabSz="685800"/>
            <a:r>
              <a:rPr lang="en-NZ" sz="1200" b="1" kern="0" dirty="0">
                <a:solidFill>
                  <a:srgbClr val="4FA069"/>
                </a:solidFill>
                <a:cs typeface="Arial" panose="020B0604020202020204" pitchFamily="34" charset="0"/>
              </a:rPr>
              <a:t>‘Post-1989’ </a:t>
            </a:r>
            <a:r>
              <a:rPr lang="en-NZ" sz="1200" b="1" kern="0" dirty="0">
                <a:solidFill>
                  <a:srgbClr val="000000"/>
                </a:solidFill>
                <a:cs typeface="Arial" panose="020B0604020202020204" pitchFamily="34" charset="0"/>
              </a:rPr>
              <a:t>forest land, established in July 1990</a:t>
            </a:r>
          </a:p>
        </p:txBody>
      </p:sp>
      <p:pic>
        <p:nvPicPr>
          <p:cNvPr id="12" name="Picture 11">
            <a:extLst>
              <a:ext uri="{FF2B5EF4-FFF2-40B4-BE49-F238E27FC236}">
                <a16:creationId xmlns:a16="http://schemas.microsoft.com/office/drawing/2014/main" id="{962D917C-7503-4BDC-A8E1-E787A07B31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98551" y="2167451"/>
            <a:ext cx="1834839" cy="137674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BA3D6AF1-C901-4E06-A958-0196039EF1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57711" y="2146844"/>
            <a:ext cx="1915827" cy="142041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CC8DC0D4-D926-479D-A222-F87E0C5AC3D2}"/>
              </a:ext>
            </a:extLst>
          </p:cNvPr>
          <p:cNvSpPr txBox="1"/>
          <p:nvPr/>
        </p:nvSpPr>
        <p:spPr>
          <a:xfrm>
            <a:off x="3500771" y="3608723"/>
            <a:ext cx="1993605" cy="461665"/>
          </a:xfrm>
          <a:prstGeom prst="rect">
            <a:avLst/>
          </a:prstGeom>
          <a:noFill/>
        </p:spPr>
        <p:txBody>
          <a:bodyPr wrap="square" rtlCol="0">
            <a:spAutoFit/>
          </a:bodyPr>
          <a:lstStyle/>
          <a:p>
            <a:pPr algn="ctr" defTabSz="685800"/>
            <a:r>
              <a:rPr lang="en-NZ" sz="1200" b="1" kern="0" dirty="0">
                <a:solidFill>
                  <a:srgbClr val="4FA069"/>
                </a:solidFill>
                <a:cs typeface="Arial" panose="020B0604020202020204" pitchFamily="34" charset="0"/>
              </a:rPr>
              <a:t>‘Post-1989’ </a:t>
            </a:r>
            <a:r>
              <a:rPr lang="en-NZ" sz="1200" b="1" kern="0" dirty="0">
                <a:solidFill>
                  <a:srgbClr val="000000"/>
                </a:solidFill>
                <a:cs typeface="Arial" panose="020B0604020202020204" pitchFamily="34" charset="0"/>
              </a:rPr>
              <a:t>forest land, established in 1996</a:t>
            </a:r>
          </a:p>
        </p:txBody>
      </p:sp>
      <p:sp>
        <p:nvSpPr>
          <p:cNvPr id="15" name="TextBox 14">
            <a:extLst>
              <a:ext uri="{FF2B5EF4-FFF2-40B4-BE49-F238E27FC236}">
                <a16:creationId xmlns:a16="http://schemas.microsoft.com/office/drawing/2014/main" id="{625E915D-F8CA-4AAE-8659-A1B9B3B59FCB}"/>
              </a:ext>
            </a:extLst>
          </p:cNvPr>
          <p:cNvSpPr txBox="1"/>
          <p:nvPr/>
        </p:nvSpPr>
        <p:spPr>
          <a:xfrm>
            <a:off x="6517036" y="3544193"/>
            <a:ext cx="2197178" cy="646331"/>
          </a:xfrm>
          <a:prstGeom prst="rect">
            <a:avLst/>
          </a:prstGeom>
          <a:noFill/>
        </p:spPr>
        <p:txBody>
          <a:bodyPr wrap="square" rtlCol="0">
            <a:spAutoFit/>
          </a:bodyPr>
          <a:lstStyle/>
          <a:p>
            <a:pPr algn="ctr" defTabSz="685800"/>
            <a:r>
              <a:rPr lang="en-NZ" sz="1200" b="1" kern="0" dirty="0">
                <a:solidFill>
                  <a:srgbClr val="000000"/>
                </a:solidFill>
                <a:cs typeface="Arial" panose="020B0604020202020204" pitchFamily="34" charset="0"/>
              </a:rPr>
              <a:t>Indigenous forest established before 1990 - </a:t>
            </a:r>
            <a:r>
              <a:rPr lang="en-NZ" sz="1200" b="1" kern="0" dirty="0">
                <a:solidFill>
                  <a:srgbClr val="C11216"/>
                </a:solidFill>
                <a:cs typeface="Arial" panose="020B0604020202020204" pitchFamily="34" charset="0"/>
              </a:rPr>
              <a:t>NOT ‘post-1989’ </a:t>
            </a:r>
            <a:r>
              <a:rPr lang="en-NZ" sz="1200" b="1" kern="0" dirty="0">
                <a:solidFill>
                  <a:srgbClr val="000000"/>
                </a:solidFill>
                <a:cs typeface="Arial" panose="020B0604020202020204" pitchFamily="34" charset="0"/>
              </a:rPr>
              <a:t>forest land</a:t>
            </a:r>
          </a:p>
        </p:txBody>
      </p:sp>
      <p:pic>
        <p:nvPicPr>
          <p:cNvPr id="16" name="Picture 15">
            <a:extLst>
              <a:ext uri="{FF2B5EF4-FFF2-40B4-BE49-F238E27FC236}">
                <a16:creationId xmlns:a16="http://schemas.microsoft.com/office/drawing/2014/main" id="{4B8B517D-B1D7-4A84-99A9-51131B233B1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4432" y="2168371"/>
            <a:ext cx="1864056" cy="135153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323208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9" grpId="0"/>
      <p:bldP spid="10" grpId="0"/>
      <p:bldP spid="11"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16011D8-B929-456A-B999-EA79CE2741BE}"/>
              </a:ext>
            </a:extLst>
          </p:cNvPr>
          <p:cNvSpPr txBox="1">
            <a:spLocks/>
          </p:cNvSpPr>
          <p:nvPr/>
        </p:nvSpPr>
        <p:spPr>
          <a:xfrm>
            <a:off x="226519" y="372570"/>
            <a:ext cx="6041759" cy="50709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600" kern="1200">
                <a:solidFill>
                  <a:srgbClr val="185741"/>
                </a:solidFill>
                <a:latin typeface="Arial" panose="020B0604020202020204" pitchFamily="34" charset="0"/>
                <a:ea typeface="+mj-ea"/>
                <a:cs typeface="Arial" panose="020B0604020202020204" pitchFamily="34" charset="0"/>
              </a:defRPr>
            </a:lvl1pPr>
          </a:lstStyle>
          <a:p>
            <a:r>
              <a:rPr lang="en-NZ" sz="3200" dirty="0">
                <a:latin typeface="Arial Narrow" panose="020B0606020202030204" pitchFamily="34" charset="0"/>
              </a:rPr>
              <a:t>The scale of forestry in the NZ ETS</a:t>
            </a:r>
          </a:p>
        </p:txBody>
      </p:sp>
      <p:sp>
        <p:nvSpPr>
          <p:cNvPr id="17" name="Text Placeholder 3">
            <a:extLst>
              <a:ext uri="{FF2B5EF4-FFF2-40B4-BE49-F238E27FC236}">
                <a16:creationId xmlns:a16="http://schemas.microsoft.com/office/drawing/2014/main" id="{6733E0BD-23CD-4B8F-940A-F63B4C1C5B38}"/>
              </a:ext>
            </a:extLst>
          </p:cNvPr>
          <p:cNvSpPr txBox="1">
            <a:spLocks/>
          </p:cNvSpPr>
          <p:nvPr/>
        </p:nvSpPr>
        <p:spPr>
          <a:xfrm>
            <a:off x="438874" y="2331250"/>
            <a:ext cx="3925573" cy="19325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82" indent="-257182">
              <a:buAutoNum type="arabicPeriod"/>
            </a:pPr>
            <a:endParaRPr lang="en-NZ" sz="1200" dirty="0">
              <a:solidFill>
                <a:schemeClr val="bg2">
                  <a:lumMod val="25000"/>
                </a:schemeClr>
              </a:solidFill>
            </a:endParaRPr>
          </a:p>
        </p:txBody>
      </p:sp>
      <p:sp>
        <p:nvSpPr>
          <p:cNvPr id="18" name="Text Placeholder 3">
            <a:extLst>
              <a:ext uri="{FF2B5EF4-FFF2-40B4-BE49-F238E27FC236}">
                <a16:creationId xmlns:a16="http://schemas.microsoft.com/office/drawing/2014/main" id="{D5D60A5B-97B7-4617-9DA0-2723E492A456}"/>
              </a:ext>
            </a:extLst>
          </p:cNvPr>
          <p:cNvSpPr txBox="1">
            <a:spLocks/>
          </p:cNvSpPr>
          <p:nvPr/>
        </p:nvSpPr>
        <p:spPr>
          <a:xfrm>
            <a:off x="4926498" y="2331250"/>
            <a:ext cx="4150389" cy="16563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82" indent="-257182">
              <a:buAutoNum type="arabicPeriod"/>
            </a:pPr>
            <a:endParaRPr lang="en-NZ" sz="1200" dirty="0">
              <a:solidFill>
                <a:schemeClr val="bg2">
                  <a:lumMod val="25000"/>
                </a:schemeClr>
              </a:solidFill>
            </a:endParaRPr>
          </a:p>
        </p:txBody>
      </p:sp>
      <p:pic>
        <p:nvPicPr>
          <p:cNvPr id="4" name="Picture 3">
            <a:extLst>
              <a:ext uri="{FF2B5EF4-FFF2-40B4-BE49-F238E27FC236}">
                <a16:creationId xmlns:a16="http://schemas.microsoft.com/office/drawing/2014/main" id="{456130F8-14D7-474D-A9ED-30CDE0A99102}"/>
              </a:ext>
            </a:extLst>
          </p:cNvPr>
          <p:cNvPicPr>
            <a:picLocks noChangeAspect="1"/>
          </p:cNvPicPr>
          <p:nvPr/>
        </p:nvPicPr>
        <p:blipFill>
          <a:blip r:embed="rId3"/>
          <a:stretch>
            <a:fillRect/>
          </a:stretch>
        </p:blipFill>
        <p:spPr>
          <a:xfrm>
            <a:off x="1267509" y="879669"/>
            <a:ext cx="6193875" cy="3609420"/>
          </a:xfrm>
          <a:prstGeom prst="rect">
            <a:avLst/>
          </a:prstGeom>
        </p:spPr>
      </p:pic>
      <p:sp>
        <p:nvSpPr>
          <p:cNvPr id="2" name="Oval 1">
            <a:extLst>
              <a:ext uri="{FF2B5EF4-FFF2-40B4-BE49-F238E27FC236}">
                <a16:creationId xmlns:a16="http://schemas.microsoft.com/office/drawing/2014/main" id="{82003B7E-D265-477D-9438-CDE15623EBF1}"/>
              </a:ext>
            </a:extLst>
          </p:cNvPr>
          <p:cNvSpPr/>
          <p:nvPr/>
        </p:nvSpPr>
        <p:spPr>
          <a:xfrm>
            <a:off x="2555098" y="1628609"/>
            <a:ext cx="858741" cy="74894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7" name="Oval 6">
            <a:extLst>
              <a:ext uri="{FF2B5EF4-FFF2-40B4-BE49-F238E27FC236}">
                <a16:creationId xmlns:a16="http://schemas.microsoft.com/office/drawing/2014/main" id="{C50EAFBD-CA26-4A50-B091-3CF392B68388}"/>
              </a:ext>
            </a:extLst>
          </p:cNvPr>
          <p:cNvSpPr/>
          <p:nvPr/>
        </p:nvSpPr>
        <p:spPr>
          <a:xfrm>
            <a:off x="1439186" y="3053218"/>
            <a:ext cx="616306" cy="74894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8" name="Oval 7">
            <a:extLst>
              <a:ext uri="{FF2B5EF4-FFF2-40B4-BE49-F238E27FC236}">
                <a16:creationId xmlns:a16="http://schemas.microsoft.com/office/drawing/2014/main" id="{FFDCE078-2C58-4264-935A-DC37741E2374}"/>
              </a:ext>
            </a:extLst>
          </p:cNvPr>
          <p:cNvSpPr/>
          <p:nvPr/>
        </p:nvSpPr>
        <p:spPr>
          <a:xfrm>
            <a:off x="2055492" y="3053218"/>
            <a:ext cx="616306" cy="74894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0" name="Oval 9">
            <a:extLst>
              <a:ext uri="{FF2B5EF4-FFF2-40B4-BE49-F238E27FC236}">
                <a16:creationId xmlns:a16="http://schemas.microsoft.com/office/drawing/2014/main" id="{B5790C80-CE8A-4755-A23B-31E8F2AFF811}"/>
              </a:ext>
            </a:extLst>
          </p:cNvPr>
          <p:cNvSpPr/>
          <p:nvPr/>
        </p:nvSpPr>
        <p:spPr>
          <a:xfrm>
            <a:off x="3109019" y="2957884"/>
            <a:ext cx="403951" cy="293921"/>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06139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0" grpId="0" animBg="1"/>
    </p:bldLst>
  </p:timing>
</p:sld>
</file>

<file path=ppt/theme/theme1.xml><?xml version="1.0" encoding="utf-8"?>
<a:theme xmlns:a="http://schemas.openxmlformats.org/drawingml/2006/main" name="MPI Fisheries">
  <a:themeElements>
    <a:clrScheme name="Custom 5">
      <a:dk1>
        <a:sysClr val="windowText" lastClr="000000"/>
      </a:dk1>
      <a:lt1>
        <a:sysClr val="window" lastClr="FFFFFF"/>
      </a:lt1>
      <a:dk2>
        <a:srgbClr val="000000"/>
      </a:dk2>
      <a:lt2>
        <a:srgbClr val="FFFFFF"/>
      </a:lt2>
      <a:accent1>
        <a:srgbClr val="185741"/>
      </a:accent1>
      <a:accent2>
        <a:srgbClr val="118BA9"/>
      </a:accent2>
      <a:accent3>
        <a:srgbClr val="16B4DC"/>
      </a:accent3>
      <a:accent4>
        <a:srgbClr val="E06C22"/>
      </a:accent4>
      <a:accent5>
        <a:srgbClr val="E3AB33"/>
      </a:accent5>
      <a:accent6>
        <a:srgbClr val="C11216"/>
      </a:accent6>
      <a:hlink>
        <a:srgbClr val="095F72"/>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1"/>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nchorCtr="0">
        <a:noAutofit/>
      </a:bodyPr>
      <a:lstStyle>
        <a:defPPr algn="l">
          <a:lnSpc>
            <a:spcPct val="120000"/>
          </a:lnSpc>
          <a:spcAft>
            <a:spcPts val="1200"/>
          </a:spcAft>
          <a:defRPr sz="1400" dirty="0" smtClean="0">
            <a:solidFill>
              <a:srgbClr val="095F72"/>
            </a:solidFill>
            <a:latin typeface="Arial"/>
            <a:cs typeface="Arial"/>
          </a:defRPr>
        </a:defPPr>
      </a:lstStyle>
    </a:txDef>
  </a:objectDefaults>
  <a:extraClrSchemeLst/>
  <a:extLst>
    <a:ext uri="{05A4C25C-085E-4340-85A3-A5531E510DB2}">
      <thm15:themeFamily xmlns:thm15="http://schemas.microsoft.com/office/thememl/2012/main" name="TUR-NZFS January 2022 Induction Slide Pack" id="{8711C988-B466-4C3F-847F-00216DF5A3F2}" vid="{D32D8694-3ECD-4EBB-960A-4A6193A643B0}"/>
    </a:ext>
  </a:extLst>
</a:theme>
</file>

<file path=ppt/theme/theme2.xml><?xml version="1.0" encoding="utf-8"?>
<a:theme xmlns:a="http://schemas.openxmlformats.org/drawingml/2006/main" name="1_Default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Te Uru Rakau">
      <a:dk1>
        <a:sysClr val="windowText" lastClr="000000"/>
      </a:dk1>
      <a:lt1>
        <a:sysClr val="window" lastClr="FFFFFF"/>
      </a:lt1>
      <a:dk2>
        <a:srgbClr val="44546A"/>
      </a:dk2>
      <a:lt2>
        <a:srgbClr val="E7E6E6"/>
      </a:lt2>
      <a:accent1>
        <a:srgbClr val="185741"/>
      </a:accent1>
      <a:accent2>
        <a:srgbClr val="95C11F"/>
      </a:accent2>
      <a:accent3>
        <a:srgbClr val="A5A5A5"/>
      </a:accent3>
      <a:accent4>
        <a:srgbClr val="FFC000"/>
      </a:accent4>
      <a:accent5>
        <a:srgbClr val="003B57"/>
      </a:accent5>
      <a:accent6>
        <a:srgbClr val="70AD47"/>
      </a:accent6>
      <a:hlink>
        <a:srgbClr val="0563C1"/>
      </a:hlink>
      <a:folHlink>
        <a:srgbClr val="B41A6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37842c7-dfe8-4ac9-952d-665fab3a76e9">
      <Value>1</Value>
    </TaxCatchAll>
    <SharedWithUsers xmlns="637842c7-dfe8-4ac9-952d-665fab3a76e9">
      <UserInfo>
        <DisplayName>Julia King (Jules)</DisplayName>
        <AccountId>11087</AccountId>
        <AccountType/>
      </UserInfo>
    </SharedWithUsers>
    <lcf76f155ced4ddcb4097134ff3c332f xmlns="d319106d-a980-4bbf-a546-845f0645799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78242D9A4848D4794FC242FCD021F18" ma:contentTypeVersion="17" ma:contentTypeDescription="Create a new document." ma:contentTypeScope="" ma:versionID="94c59c6b444223a590fd34fc41bb58bc">
  <xsd:schema xmlns:xsd="http://www.w3.org/2001/XMLSchema" xmlns:xs="http://www.w3.org/2001/XMLSchema" xmlns:p="http://schemas.microsoft.com/office/2006/metadata/properties" xmlns:ns2="637842c7-dfe8-4ac9-952d-665fab3a76e9" xmlns:ns3="d319106d-a980-4bbf-a546-845f06457998" targetNamespace="http://schemas.microsoft.com/office/2006/metadata/properties" ma:root="true" ma:fieldsID="046aaa2caa89bab6afdb23b1f9da7c4b" ns2:_="" ns3:_="">
    <xsd:import namespace="637842c7-dfe8-4ac9-952d-665fab3a76e9"/>
    <xsd:import namespace="d319106d-a980-4bbf-a546-845f0645799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7842c7-dfe8-4ac9-952d-665fab3a76e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401a0f24-56b0-4fd0-95b7-3f9c7b82f3f9}" ma:internalName="TaxCatchAll" ma:showField="CatchAllData" ma:web="637842c7-dfe8-4ac9-952d-665fab3a76e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319106d-a980-4bbf-a546-845f0645799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c177e12-8c40-41a7-a4ad-4f36da565eb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C3A571-8E16-45E5-B934-16D8A8CFC708}">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4990be1d-d249-4277-8864-01821093312e"/>
    <ds:schemaRef ds:uri="01be4277-2979-4a68-876d-b92b25fceece"/>
    <ds:schemaRef ds:uri="http://www.w3.org/XML/1998/namespace"/>
    <ds:schemaRef ds:uri="http://purl.org/dc/dcmitype/"/>
    <ds:schemaRef ds:uri="637842c7-dfe8-4ac9-952d-665fab3a76e9"/>
    <ds:schemaRef ds:uri="d319106d-a980-4bbf-a546-845f06457998"/>
  </ds:schemaRefs>
</ds:datastoreItem>
</file>

<file path=customXml/itemProps2.xml><?xml version="1.0" encoding="utf-8"?>
<ds:datastoreItem xmlns:ds="http://schemas.openxmlformats.org/officeDocument/2006/customXml" ds:itemID="{24040571-9FD9-425A-B168-938CC833024D}">
  <ds:schemaRefs>
    <ds:schemaRef ds:uri="http://schemas.microsoft.com/sharepoint/v3/contenttype/forms"/>
  </ds:schemaRefs>
</ds:datastoreItem>
</file>

<file path=customXml/itemProps3.xml><?xml version="1.0" encoding="utf-8"?>
<ds:datastoreItem xmlns:ds="http://schemas.openxmlformats.org/officeDocument/2006/customXml" ds:itemID="{4157BB9B-3CBF-47D5-A04E-0CA1FFEA28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7842c7-dfe8-4ac9-952d-665fab3a76e9"/>
    <ds:schemaRef ds:uri="d319106d-a980-4bbf-a546-845f064579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TUR-NZFS January 2022 Induction Slide Pack</Template>
  <TotalTime>51664</TotalTime>
  <Words>3789</Words>
  <Application>Microsoft Office PowerPoint</Application>
  <PresentationFormat>On-screen Show (16:9)</PresentationFormat>
  <Paragraphs>325</Paragraphs>
  <Slides>22</Slides>
  <Notes>18</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22</vt:i4>
      </vt:variant>
    </vt:vector>
  </HeadingPairs>
  <TitlesOfParts>
    <vt:vector size="32" baseType="lpstr">
      <vt:lpstr>Arial</vt:lpstr>
      <vt:lpstr>Arial Narrow</vt:lpstr>
      <vt:lpstr>Calibri</vt:lpstr>
      <vt:lpstr>Calibri Light</vt:lpstr>
      <vt:lpstr>Constantia</vt:lpstr>
      <vt:lpstr>Wingdings</vt:lpstr>
      <vt:lpstr>MPI Fisheries</vt:lpstr>
      <vt:lpstr>1_Default Theme</vt:lpstr>
      <vt:lpstr>Office Theme</vt:lpstr>
      <vt:lpstr>2_Office Theme</vt:lpstr>
      <vt:lpstr>PowerPoint Presentation</vt:lpstr>
      <vt:lpstr>Overview of the ETS</vt:lpstr>
      <vt:lpstr>How does the ETS Forestry work?</vt:lpstr>
      <vt:lpstr>Exotic Forest historic rate of planting</vt:lpstr>
      <vt:lpstr>PowerPoint Presentation</vt:lpstr>
      <vt:lpstr>What is forest land in the ETS?</vt:lpstr>
      <vt:lpstr>Two kinds of forest</vt:lpstr>
      <vt:lpstr>Examples of post-1989 forest eligibility</vt:lpstr>
      <vt:lpstr>PowerPoint Presentation</vt:lpstr>
      <vt:lpstr>PowerPoint Presentation</vt:lpstr>
      <vt:lpstr>PowerPoint Presentation</vt:lpstr>
      <vt:lpstr>Registering post-89 forest in the ETS</vt:lpstr>
      <vt:lpstr>Accounting options for post-1989 forests</vt:lpstr>
      <vt:lpstr>Stock change accounting</vt:lpstr>
      <vt:lpstr>Accounting for standard forests from 2023</vt:lpstr>
      <vt:lpstr>Accounting for permanent forests from 2023</vt:lpstr>
      <vt:lpstr>Average age and tonnes different species</vt:lpstr>
      <vt:lpstr>Default Look-up Tables</vt:lpstr>
      <vt:lpstr>What is forest land in the ETS?</vt:lpstr>
      <vt:lpstr>Two kinds of forest</vt:lpstr>
      <vt:lpstr>Take home message</vt:lpstr>
      <vt:lpstr>Forestry Service Advice</vt:lpstr>
    </vt:vector>
  </TitlesOfParts>
  <Company>Samdog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 Uru Rākau – New Zealand Forest Service</dc:title>
  <dc:creator>Jessica McCormick (Jess)</dc:creator>
  <cp:keywords/>
  <cp:lastModifiedBy>Merengahoe Ranginui</cp:lastModifiedBy>
  <cp:revision>215</cp:revision>
  <cp:lastPrinted>2023-05-08T04:57:53Z</cp:lastPrinted>
  <dcterms:created xsi:type="dcterms:W3CDTF">2022-01-17T01:18:57Z</dcterms:created>
  <dcterms:modified xsi:type="dcterms:W3CDTF">2023-11-07T20:12:14Z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0x0101005496552013C0BA46BE88192D5C6EB20B00BC7B51C3C3DA487E91D1E0ED95F8C85C007B4F1283C0A4F9418C848836564EFD6B</vt:lpwstr>
  </property>
  <property fmtid="{D5CDD505-2E9C-101B-9397-08002B2CF9AE}" pid="3" name="RecordPoint_ActiveItemSiteId">
    <vt:lpwstr>{79c5c1ec-b9eb-4e45-b7a4-007da61a5840}</vt:lpwstr>
  </property>
  <property fmtid="{D5CDD505-2E9C-101B-9397-08002B2CF9AE}" pid="4" name="RecordPoint_ActiveItemListId">
    <vt:lpwstr>{166ce206-1b02-4ac4-87d9-61234747ce01}</vt:lpwstr>
  </property>
  <property fmtid="{D5CDD505-2E9C-101B-9397-08002B2CF9AE}" pid="5" name="MPISecurityClassification">
    <vt:lpwstr>1;#None|cf402fa0-b6a8-49a7-a22e-a95b6152c608</vt:lpwstr>
  </property>
  <property fmtid="{D5CDD505-2E9C-101B-9397-08002B2CF9AE}" pid="6" name="RecordPoint_ActiveItemUniqueId">
    <vt:lpwstr>{fc264692-cb8b-413b-8716-d7aabf0850de}</vt:lpwstr>
  </property>
  <property fmtid="{D5CDD505-2E9C-101B-9397-08002B2CF9AE}" pid="7" name="RecordPoint_ActiveItemWebId">
    <vt:lpwstr>{ce166b54-b771-4b93-944a-372a85166b04}</vt:lpwstr>
  </property>
  <property fmtid="{D5CDD505-2E9C-101B-9397-08002B2CF9AE}" pid="8" name="RecordPoint_WorkflowType">
    <vt:lpwstr>ActiveSubmitStub</vt:lpwstr>
  </property>
  <property fmtid="{D5CDD505-2E9C-101B-9397-08002B2CF9AE}" pid="9" name="TaxKeyword">
    <vt:lpwstr/>
  </property>
  <property fmtid="{D5CDD505-2E9C-101B-9397-08002B2CF9AE}" pid="10" name="C3Topic">
    <vt:lpwstr/>
  </property>
  <property fmtid="{D5CDD505-2E9C-101B-9397-08002B2CF9AE}" pid="11" name="MPIMonth">
    <vt:lpwstr/>
  </property>
  <property fmtid="{D5CDD505-2E9C-101B-9397-08002B2CF9AE}" pid="12" name="PingarMPI_Terms">
    <vt:lpwstr/>
  </property>
  <property fmtid="{D5CDD505-2E9C-101B-9397-08002B2CF9AE}" pid="13" name="RecordPoint_RecordNumberSubmitted">
    <vt:lpwstr/>
  </property>
  <property fmtid="{D5CDD505-2E9C-101B-9397-08002B2CF9AE}" pid="14" name="RecordPoint_SubmissionCompleted">
    <vt:lpwstr/>
  </property>
  <property fmtid="{D5CDD505-2E9C-101B-9397-08002B2CF9AE}" pid="15" name="RecordPoint_SubmissionDate">
    <vt:lpwstr/>
  </property>
  <property fmtid="{D5CDD505-2E9C-101B-9397-08002B2CF9AE}" pid="16" name="RecordPoint_ActiveItemMoved">
    <vt:lpwstr/>
  </property>
  <property fmtid="{D5CDD505-2E9C-101B-9397-08002B2CF9AE}" pid="17" name="RecordPoint_RecordFormat">
    <vt:lpwstr/>
  </property>
  <property fmtid="{D5CDD505-2E9C-101B-9397-08002B2CF9AE}" pid="18" name="MPIBBUTeam">
    <vt:lpwstr/>
  </property>
</Properties>
</file>